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aret Bold" charset="1" panose="00000000000000000000"/>
      <p:regular r:id="rId17"/>
    </p:embeddedFont>
    <p:embeddedFont>
      <p:font typeface="Garet" charset="1" panose="00000000000000000000"/>
      <p:regular r:id="rId18"/>
    </p:embeddedFont>
    <p:embeddedFont>
      <p:font typeface="Garet Ultra-Bold" charset="1" panose="00000000000000000000"/>
      <p:regular r:id="rId19"/>
    </p:embeddedFont>
    <p:embeddedFont>
      <p:font typeface="Lora Bold" charset="1" panose="00000800000000000000"/>
      <p:regular r:id="rId20"/>
    </p:embeddedFont>
    <p:embeddedFont>
      <p:font typeface="Lora" charset="1" panose="00000500000000000000"/>
      <p:regular r:id="rId21"/>
    </p:embeddedFont>
    <p:embeddedFont>
      <p:font typeface="Lora Italics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6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6.pn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6.pn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6.pn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37.pn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6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6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1036" y="-1504033"/>
            <a:ext cx="19930072" cy="13295067"/>
            <a:chOff x="0" y="0"/>
            <a:chExt cx="26573430" cy="17726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43257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843257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93884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693884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1563899"/>
            <a:ext cx="3958219" cy="8723101"/>
            <a:chOff x="0" y="0"/>
            <a:chExt cx="1042494" cy="22974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42494" cy="2297442"/>
            </a:xfrm>
            <a:custGeom>
              <a:avLst/>
              <a:gdLst/>
              <a:ahLst/>
              <a:cxnLst/>
              <a:rect r="r" b="b" t="t" l="l"/>
              <a:pathLst>
                <a:path h="2297442" w="1042494">
                  <a:moveTo>
                    <a:pt x="0" y="0"/>
                  </a:moveTo>
                  <a:lnTo>
                    <a:pt x="1042494" y="0"/>
                  </a:lnTo>
                  <a:lnTo>
                    <a:pt x="1042494" y="2297442"/>
                  </a:lnTo>
                  <a:lnTo>
                    <a:pt x="0" y="2297442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42494" cy="2335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754558" y="0"/>
            <a:ext cx="533442" cy="3690324"/>
            <a:chOff x="0" y="0"/>
            <a:chExt cx="140495" cy="9719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0495" cy="971937"/>
            </a:xfrm>
            <a:custGeom>
              <a:avLst/>
              <a:gdLst/>
              <a:ahLst/>
              <a:cxnLst/>
              <a:rect r="r" b="b" t="t" l="l"/>
              <a:pathLst>
                <a:path h="971937" w="140495">
                  <a:moveTo>
                    <a:pt x="0" y="0"/>
                  </a:moveTo>
                  <a:lnTo>
                    <a:pt x="140495" y="0"/>
                  </a:lnTo>
                  <a:lnTo>
                    <a:pt x="140495" y="971937"/>
                  </a:lnTo>
                  <a:lnTo>
                    <a:pt x="0" y="971937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0495" cy="101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14448313" y="7520020"/>
            <a:ext cx="421176" cy="2542098"/>
            <a:chOff x="0" y="0"/>
            <a:chExt cx="561568" cy="33894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709821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2844743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129463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419642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511765" y="2352847"/>
            <a:ext cx="9381217" cy="8255471"/>
          </a:xfrm>
          <a:custGeom>
            <a:avLst/>
            <a:gdLst/>
            <a:ahLst/>
            <a:cxnLst/>
            <a:rect r="r" b="b" t="t" l="l"/>
            <a:pathLst>
              <a:path h="8255471" w="9381217">
                <a:moveTo>
                  <a:pt x="0" y="0"/>
                </a:moveTo>
                <a:lnTo>
                  <a:pt x="9381217" y="0"/>
                </a:lnTo>
                <a:lnTo>
                  <a:pt x="9381217" y="8255472"/>
                </a:lnTo>
                <a:lnTo>
                  <a:pt x="0" y="8255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88027" y="225142"/>
            <a:ext cx="3182165" cy="964594"/>
          </a:xfrm>
          <a:custGeom>
            <a:avLst/>
            <a:gdLst/>
            <a:ahLst/>
            <a:cxnLst/>
            <a:rect r="r" b="b" t="t" l="l"/>
            <a:pathLst>
              <a:path h="964594" w="3182165">
                <a:moveTo>
                  <a:pt x="0" y="0"/>
                </a:moveTo>
                <a:lnTo>
                  <a:pt x="3182165" y="0"/>
                </a:lnTo>
                <a:lnTo>
                  <a:pt x="3182165" y="964594"/>
                </a:lnTo>
                <a:lnTo>
                  <a:pt x="0" y="964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105689" y="3339519"/>
            <a:ext cx="10153611" cy="301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b="true" sz="4300" spc="-25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PERFORMANCE COMPARISON </a:t>
            </a:r>
          </a:p>
          <a:p>
            <a:pPr algn="ctr">
              <a:lnSpc>
                <a:spcPts val="6020"/>
              </a:lnSpc>
            </a:pPr>
            <a:r>
              <a:rPr lang="en-US" b="true" sz="4300" spc="-25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OF MACHINE LEARNING MODELS </a:t>
            </a:r>
          </a:p>
          <a:p>
            <a:pPr algn="ctr">
              <a:lnSpc>
                <a:spcPts val="6020"/>
              </a:lnSpc>
            </a:pPr>
            <a:r>
              <a:rPr lang="en-US" b="true" sz="4300" spc="-258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FOR CLASSIFICATION : AN IRIS DATASET CASE STUDY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1765" y="2381422"/>
            <a:ext cx="885596" cy="113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b="true" sz="2800" spc="-9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29/</a:t>
            </a:r>
          </a:p>
          <a:p>
            <a:pPr algn="ctr">
              <a:lnSpc>
                <a:spcPts val="2996"/>
              </a:lnSpc>
            </a:pPr>
            <a:r>
              <a:rPr lang="en-US" b="true" sz="2800" spc="-9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01/</a:t>
            </a:r>
          </a:p>
          <a:p>
            <a:pPr algn="ctr">
              <a:lnSpc>
                <a:spcPts val="2996"/>
              </a:lnSpc>
            </a:pPr>
            <a:r>
              <a:rPr lang="en-US" b="true" sz="2800" spc="-9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25.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87852" y="775126"/>
            <a:ext cx="3871448" cy="41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71"/>
              </a:lnSpc>
            </a:pPr>
            <a:r>
              <a:rPr lang="en-US" sz="3057" spc="-10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Nanda Dwi Karisma</a:t>
            </a:r>
          </a:p>
        </p:txBody>
      </p:sp>
      <p:sp>
        <p:nvSpPr>
          <p:cNvPr name="TextBox 26" id="26"/>
          <p:cNvSpPr txBox="true"/>
          <p:nvPr/>
        </p:nvSpPr>
        <p:spPr>
          <a:xfrm rot="5400000">
            <a:off x="-554872" y="8175278"/>
            <a:ext cx="2658699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PORTOFOLIO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1036" y="-1504033"/>
            <a:ext cx="19930072" cy="13295067"/>
            <a:chOff x="0" y="0"/>
            <a:chExt cx="26573430" cy="17726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43257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843257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93884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693884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54558" y="0"/>
            <a:ext cx="533442" cy="3690324"/>
            <a:chOff x="0" y="0"/>
            <a:chExt cx="140495" cy="9719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495" cy="971937"/>
            </a:xfrm>
            <a:custGeom>
              <a:avLst/>
              <a:gdLst/>
              <a:ahLst/>
              <a:cxnLst/>
              <a:rect r="r" b="b" t="t" l="l"/>
              <a:pathLst>
                <a:path h="971937" w="140495">
                  <a:moveTo>
                    <a:pt x="0" y="0"/>
                  </a:moveTo>
                  <a:lnTo>
                    <a:pt x="140495" y="0"/>
                  </a:lnTo>
                  <a:lnTo>
                    <a:pt x="140495" y="971937"/>
                  </a:lnTo>
                  <a:lnTo>
                    <a:pt x="0" y="971937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0495" cy="101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28765" y="1921865"/>
            <a:ext cx="192070" cy="1110578"/>
            <a:chOff x="0" y="0"/>
            <a:chExt cx="50586" cy="2924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586" cy="292498"/>
            </a:xfrm>
            <a:custGeom>
              <a:avLst/>
              <a:gdLst/>
              <a:ahLst/>
              <a:cxnLst/>
              <a:rect r="r" b="b" t="t" l="l"/>
              <a:pathLst>
                <a:path h="292498" w="50586">
                  <a:moveTo>
                    <a:pt x="0" y="0"/>
                  </a:moveTo>
                  <a:lnTo>
                    <a:pt x="50586" y="0"/>
                  </a:lnTo>
                  <a:lnTo>
                    <a:pt x="50586" y="292498"/>
                  </a:lnTo>
                  <a:lnTo>
                    <a:pt x="0" y="292498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586" cy="330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3153562" y="7611316"/>
            <a:ext cx="421176" cy="2542098"/>
            <a:chOff x="0" y="0"/>
            <a:chExt cx="561568" cy="33894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709821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2844743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129463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419642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388027" y="225142"/>
            <a:ext cx="1928927" cy="584706"/>
          </a:xfrm>
          <a:custGeom>
            <a:avLst/>
            <a:gdLst/>
            <a:ahLst/>
            <a:cxnLst/>
            <a:rect r="r" b="b" t="t" l="l"/>
            <a:pathLst>
              <a:path h="584706" w="1928927">
                <a:moveTo>
                  <a:pt x="0" y="0"/>
                </a:moveTo>
                <a:lnTo>
                  <a:pt x="1928927" y="0"/>
                </a:lnTo>
                <a:lnTo>
                  <a:pt x="1928927" y="584706"/>
                </a:lnTo>
                <a:lnTo>
                  <a:pt x="0" y="584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5400000">
            <a:off x="-624704" y="8126530"/>
            <a:ext cx="2154282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AVERY DAVIS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0" y="6657818"/>
            <a:ext cx="1028700" cy="3629182"/>
            <a:chOff x="0" y="0"/>
            <a:chExt cx="270933" cy="9558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70933" cy="955834"/>
            </a:xfrm>
            <a:custGeom>
              <a:avLst/>
              <a:gdLst/>
              <a:ahLst/>
              <a:cxnLst/>
              <a:rect r="r" b="b" t="t" l="l"/>
              <a:pathLst>
                <a:path h="95583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55834"/>
                  </a:lnTo>
                  <a:lnTo>
                    <a:pt x="0" y="955834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70933" cy="99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7760538" y="1845162"/>
            <a:ext cx="9831740" cy="7382295"/>
            <a:chOff x="0" y="0"/>
            <a:chExt cx="845693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8D57F6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7"/>
              <a:stretch>
                <a:fillRect l="0" t="-2565" r="0" b="-2565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2092633" y="1827449"/>
            <a:ext cx="5131524" cy="136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7"/>
              </a:lnSpc>
            </a:pPr>
            <a:r>
              <a:rPr lang="en-US" b="true" sz="5025" spc="407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VISUALISASI DATA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24800" y="3394520"/>
            <a:ext cx="6073459" cy="340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1"/>
              </a:lnSpc>
            </a:pPr>
            <a:r>
              <a:rPr lang="en-US" sz="2429" spc="-8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Berdasarkan hasil perbandingan model machine learning untuk proses klasifikasi pada datasets bunga iris, dapat disimpulkan bawa model SVM dan Naive Bayes memiliki score tingkat akurasi, presisi, recall, F1-score dan AUC paling tinggi dibandingkan model lainnya.</a:t>
            </a:r>
          </a:p>
        </p:txBody>
      </p:sp>
      <p:sp>
        <p:nvSpPr>
          <p:cNvPr name="TextBox 36" id="36"/>
          <p:cNvSpPr txBox="true"/>
          <p:nvPr/>
        </p:nvSpPr>
        <p:spPr>
          <a:xfrm rot="5400000">
            <a:off x="-829288" y="8431302"/>
            <a:ext cx="2658699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PORTOFOLIO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1036" y="-1504033"/>
            <a:ext cx="19930072" cy="13295067"/>
            <a:chOff x="0" y="0"/>
            <a:chExt cx="26573430" cy="17726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43257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843257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93884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693884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266721" y="8567798"/>
            <a:ext cx="18785398" cy="1719202"/>
            <a:chOff x="0" y="0"/>
            <a:chExt cx="4947595" cy="45279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47595" cy="452794"/>
            </a:xfrm>
            <a:custGeom>
              <a:avLst/>
              <a:gdLst/>
              <a:ahLst/>
              <a:cxnLst/>
              <a:rect r="r" b="b" t="t" l="l"/>
              <a:pathLst>
                <a:path h="452794" w="4947595">
                  <a:moveTo>
                    <a:pt x="0" y="0"/>
                  </a:moveTo>
                  <a:lnTo>
                    <a:pt x="4947595" y="0"/>
                  </a:lnTo>
                  <a:lnTo>
                    <a:pt x="4947595" y="452794"/>
                  </a:lnTo>
                  <a:lnTo>
                    <a:pt x="0" y="452794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947595" cy="490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754558" y="0"/>
            <a:ext cx="533442" cy="3690324"/>
            <a:chOff x="0" y="0"/>
            <a:chExt cx="140495" cy="9719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0495" cy="971937"/>
            </a:xfrm>
            <a:custGeom>
              <a:avLst/>
              <a:gdLst/>
              <a:ahLst/>
              <a:cxnLst/>
              <a:rect r="r" b="b" t="t" l="l"/>
              <a:pathLst>
                <a:path h="971937" w="140495">
                  <a:moveTo>
                    <a:pt x="0" y="0"/>
                  </a:moveTo>
                  <a:lnTo>
                    <a:pt x="140495" y="0"/>
                  </a:lnTo>
                  <a:lnTo>
                    <a:pt x="140495" y="971937"/>
                  </a:lnTo>
                  <a:lnTo>
                    <a:pt x="0" y="971937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0495" cy="101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929118" y="2159818"/>
            <a:ext cx="10468267" cy="8127182"/>
          </a:xfrm>
          <a:custGeom>
            <a:avLst/>
            <a:gdLst/>
            <a:ahLst/>
            <a:cxnLst/>
            <a:rect r="r" b="b" t="t" l="l"/>
            <a:pathLst>
              <a:path h="8127182" w="10468267">
                <a:moveTo>
                  <a:pt x="0" y="0"/>
                </a:moveTo>
                <a:lnTo>
                  <a:pt x="10468267" y="0"/>
                </a:lnTo>
                <a:lnTo>
                  <a:pt x="10468267" y="8127182"/>
                </a:lnTo>
                <a:lnTo>
                  <a:pt x="0" y="812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8027" y="225142"/>
            <a:ext cx="1928927" cy="584706"/>
          </a:xfrm>
          <a:custGeom>
            <a:avLst/>
            <a:gdLst/>
            <a:ahLst/>
            <a:cxnLst/>
            <a:rect r="r" b="b" t="t" l="l"/>
            <a:pathLst>
              <a:path h="584706" w="1928927">
                <a:moveTo>
                  <a:pt x="0" y="0"/>
                </a:moveTo>
                <a:lnTo>
                  <a:pt x="1928927" y="0"/>
                </a:lnTo>
                <a:lnTo>
                  <a:pt x="1928927" y="584706"/>
                </a:lnTo>
                <a:lnTo>
                  <a:pt x="0" y="584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2046044"/>
            <a:ext cx="6251167" cy="344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89"/>
              </a:lnSpc>
            </a:pPr>
            <a:r>
              <a:rPr lang="en-US" b="true" sz="12513" spc="-750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THANK</a:t>
            </a:r>
          </a:p>
          <a:p>
            <a:pPr algn="l">
              <a:lnSpc>
                <a:spcPts val="13389"/>
              </a:lnSpc>
            </a:pPr>
            <a:r>
              <a:rPr lang="en-US" b="true" sz="12513" spc="-750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YOU!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64009" y="9286875"/>
            <a:ext cx="2295291" cy="389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6"/>
              </a:lnSpc>
            </a:pPr>
            <a:r>
              <a:rPr lang="en-US" b="true" sz="2800" spc="-9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29/01/25.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93032" y="9427399"/>
            <a:ext cx="2667118" cy="468815"/>
            <a:chOff x="0" y="0"/>
            <a:chExt cx="3556158" cy="6250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5087" cy="625087"/>
            </a:xfrm>
            <a:custGeom>
              <a:avLst/>
              <a:gdLst/>
              <a:ahLst/>
              <a:cxnLst/>
              <a:rect r="r" b="b" t="t" l="l"/>
              <a:pathLst>
                <a:path h="625087" w="625087">
                  <a:moveTo>
                    <a:pt x="0" y="0"/>
                  </a:moveTo>
                  <a:lnTo>
                    <a:pt x="625087" y="0"/>
                  </a:lnTo>
                  <a:lnTo>
                    <a:pt x="625087" y="625087"/>
                  </a:lnTo>
                  <a:lnTo>
                    <a:pt x="0" y="625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693236" y="72175"/>
              <a:ext cx="2862922" cy="518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6"/>
                </a:lnSpc>
              </a:pPr>
              <a:r>
                <a:rPr lang="en-US" sz="2800" spc="-98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@augaliacck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38284" y="8878697"/>
            <a:ext cx="3776440" cy="37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6"/>
              </a:lnSpc>
            </a:pPr>
            <a:r>
              <a:rPr lang="en-US" b="true" sz="2800" spc="-98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Nanda Dwi Karisma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7368" y="-1655591"/>
            <a:ext cx="19930072" cy="13295067"/>
            <a:chOff x="0" y="0"/>
            <a:chExt cx="26573430" cy="17726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43257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843257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93884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693884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54558" y="0"/>
            <a:ext cx="533442" cy="3690324"/>
            <a:chOff x="0" y="0"/>
            <a:chExt cx="140495" cy="9719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495" cy="971937"/>
            </a:xfrm>
            <a:custGeom>
              <a:avLst/>
              <a:gdLst/>
              <a:ahLst/>
              <a:cxnLst/>
              <a:rect r="r" b="b" t="t" l="l"/>
              <a:pathLst>
                <a:path h="971937" w="140495">
                  <a:moveTo>
                    <a:pt x="0" y="0"/>
                  </a:moveTo>
                  <a:lnTo>
                    <a:pt x="140495" y="0"/>
                  </a:lnTo>
                  <a:lnTo>
                    <a:pt x="140495" y="971937"/>
                  </a:lnTo>
                  <a:lnTo>
                    <a:pt x="0" y="971937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0495" cy="101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5400000">
            <a:off x="-624704" y="8126530"/>
            <a:ext cx="2154282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AVERY DAVIS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0" y="6657818"/>
            <a:ext cx="1028700" cy="3629182"/>
            <a:chOff x="0" y="0"/>
            <a:chExt cx="270933" cy="9558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0933" cy="955834"/>
            </a:xfrm>
            <a:custGeom>
              <a:avLst/>
              <a:gdLst/>
              <a:ahLst/>
              <a:cxnLst/>
              <a:rect r="r" b="b" t="t" l="l"/>
              <a:pathLst>
                <a:path h="95583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55834"/>
                  </a:lnTo>
                  <a:lnTo>
                    <a:pt x="0" y="955834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0933" cy="99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360835" y="874253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22912" y="820034"/>
            <a:ext cx="1025128" cy="1025128"/>
          </a:xfrm>
          <a:custGeom>
            <a:avLst/>
            <a:gdLst/>
            <a:ahLst/>
            <a:cxnLst/>
            <a:rect r="r" b="b" t="t" l="l"/>
            <a:pathLst>
              <a:path h="1025128" w="1025128">
                <a:moveTo>
                  <a:pt x="0" y="0"/>
                </a:moveTo>
                <a:lnTo>
                  <a:pt x="1025128" y="0"/>
                </a:lnTo>
                <a:lnTo>
                  <a:pt x="1025128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88027" y="225142"/>
            <a:ext cx="1928927" cy="584706"/>
          </a:xfrm>
          <a:custGeom>
            <a:avLst/>
            <a:gdLst/>
            <a:ahLst/>
            <a:cxnLst/>
            <a:rect r="r" b="b" t="t" l="l"/>
            <a:pathLst>
              <a:path h="584706" w="1928927">
                <a:moveTo>
                  <a:pt x="0" y="0"/>
                </a:moveTo>
                <a:lnTo>
                  <a:pt x="1928927" y="0"/>
                </a:lnTo>
                <a:lnTo>
                  <a:pt x="1928927" y="584706"/>
                </a:lnTo>
                <a:lnTo>
                  <a:pt x="0" y="584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777988" y="5677069"/>
            <a:ext cx="5535944" cy="4609931"/>
          </a:xfrm>
          <a:custGeom>
            <a:avLst/>
            <a:gdLst/>
            <a:ahLst/>
            <a:cxnLst/>
            <a:rect r="r" b="b" t="t" l="l"/>
            <a:pathLst>
              <a:path h="4609931" w="5535944">
                <a:moveTo>
                  <a:pt x="0" y="0"/>
                </a:moveTo>
                <a:lnTo>
                  <a:pt x="5535944" y="0"/>
                </a:lnTo>
                <a:lnTo>
                  <a:pt x="5535944" y="4609931"/>
                </a:lnTo>
                <a:lnTo>
                  <a:pt x="0" y="460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545960" y="1911837"/>
            <a:ext cx="7423417" cy="6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7"/>
              </a:lnSpc>
            </a:pPr>
            <a:r>
              <a:rPr lang="en-US" b="true" sz="5025" spc="407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EXERCISE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47477" y="3537924"/>
            <a:ext cx="12552082" cy="141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b="true" sz="3499" spc="-122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“Create a simple machine learning (classification) program using a datasets that has already been provided by scikit-learn”</a:t>
            </a:r>
          </a:p>
        </p:txBody>
      </p:sp>
      <p:sp>
        <p:nvSpPr>
          <p:cNvPr name="TextBox 22" id="22"/>
          <p:cNvSpPr txBox="true"/>
          <p:nvPr/>
        </p:nvSpPr>
        <p:spPr>
          <a:xfrm rot="5400000">
            <a:off x="-829288" y="8431302"/>
            <a:ext cx="2658699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PORTOFOLIO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1036" y="-368352"/>
            <a:ext cx="19930072" cy="13295067"/>
            <a:chOff x="0" y="0"/>
            <a:chExt cx="26573430" cy="17726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43257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843257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93884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693884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0" y="6657818"/>
            <a:ext cx="1028700" cy="3629182"/>
            <a:chOff x="0" y="0"/>
            <a:chExt cx="270933" cy="9558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955834"/>
            </a:xfrm>
            <a:custGeom>
              <a:avLst/>
              <a:gdLst/>
              <a:ahLst/>
              <a:cxnLst/>
              <a:rect r="r" b="b" t="t" l="l"/>
              <a:pathLst>
                <a:path h="95583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55834"/>
                  </a:lnTo>
                  <a:lnTo>
                    <a:pt x="0" y="955834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70933" cy="99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754558" y="0"/>
            <a:ext cx="533442" cy="3690324"/>
            <a:chOff x="0" y="0"/>
            <a:chExt cx="140495" cy="9719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0495" cy="971937"/>
            </a:xfrm>
            <a:custGeom>
              <a:avLst/>
              <a:gdLst/>
              <a:ahLst/>
              <a:cxnLst/>
              <a:rect r="r" b="b" t="t" l="l"/>
              <a:pathLst>
                <a:path h="971937" w="140495">
                  <a:moveTo>
                    <a:pt x="0" y="0"/>
                  </a:moveTo>
                  <a:lnTo>
                    <a:pt x="140495" y="0"/>
                  </a:lnTo>
                  <a:lnTo>
                    <a:pt x="140495" y="971937"/>
                  </a:lnTo>
                  <a:lnTo>
                    <a:pt x="0" y="971937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40495" cy="101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97953" y="9258300"/>
            <a:ext cx="2897722" cy="454677"/>
            <a:chOff x="0" y="0"/>
            <a:chExt cx="3863629" cy="6062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806603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6" y="0"/>
                  </a:lnTo>
                  <a:lnTo>
                    <a:pt x="606236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16039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435259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257394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764715" y="6036841"/>
            <a:ext cx="4265181" cy="1307662"/>
          </a:xfrm>
          <a:custGeom>
            <a:avLst/>
            <a:gdLst/>
            <a:ahLst/>
            <a:cxnLst/>
            <a:rect r="r" b="b" t="t" l="l"/>
            <a:pathLst>
              <a:path h="1307662" w="4265181">
                <a:moveTo>
                  <a:pt x="0" y="0"/>
                </a:moveTo>
                <a:lnTo>
                  <a:pt x="4265181" y="0"/>
                </a:lnTo>
                <a:lnTo>
                  <a:pt x="4265181" y="1307662"/>
                </a:lnTo>
                <a:lnTo>
                  <a:pt x="0" y="13076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4250" r="0" b="-11191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103461" y="2382422"/>
            <a:ext cx="3864379" cy="2518738"/>
          </a:xfrm>
          <a:custGeom>
            <a:avLst/>
            <a:gdLst/>
            <a:ahLst/>
            <a:cxnLst/>
            <a:rect r="r" b="b" t="t" l="l"/>
            <a:pathLst>
              <a:path h="2518738" w="3864379">
                <a:moveTo>
                  <a:pt x="0" y="0"/>
                </a:moveTo>
                <a:lnTo>
                  <a:pt x="3864379" y="0"/>
                </a:lnTo>
                <a:lnTo>
                  <a:pt x="3864379" y="2518737"/>
                </a:lnTo>
                <a:lnTo>
                  <a:pt x="0" y="2518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8231" r="0" b="-25193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057435" y="3115622"/>
            <a:ext cx="3739484" cy="1427046"/>
          </a:xfrm>
          <a:custGeom>
            <a:avLst/>
            <a:gdLst/>
            <a:ahLst/>
            <a:cxnLst/>
            <a:rect r="r" b="b" t="t" l="l"/>
            <a:pathLst>
              <a:path h="1427046" w="3739484">
                <a:moveTo>
                  <a:pt x="0" y="0"/>
                </a:moveTo>
                <a:lnTo>
                  <a:pt x="3739485" y="0"/>
                </a:lnTo>
                <a:lnTo>
                  <a:pt x="3739485" y="1427046"/>
                </a:lnTo>
                <a:lnTo>
                  <a:pt x="0" y="14270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5728" r="0" b="-92892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99456" y="4901159"/>
            <a:ext cx="5063339" cy="2992996"/>
          </a:xfrm>
          <a:custGeom>
            <a:avLst/>
            <a:gdLst/>
            <a:ahLst/>
            <a:cxnLst/>
            <a:rect r="r" b="b" t="t" l="l"/>
            <a:pathLst>
              <a:path h="2992996" w="5063339">
                <a:moveTo>
                  <a:pt x="0" y="0"/>
                </a:moveTo>
                <a:lnTo>
                  <a:pt x="5063338" y="0"/>
                </a:lnTo>
                <a:lnTo>
                  <a:pt x="5063338" y="2992996"/>
                </a:lnTo>
                <a:lnTo>
                  <a:pt x="0" y="29929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073589" y="5311807"/>
            <a:ext cx="4481310" cy="2757729"/>
          </a:xfrm>
          <a:custGeom>
            <a:avLst/>
            <a:gdLst/>
            <a:ahLst/>
            <a:cxnLst/>
            <a:rect r="r" b="b" t="t" l="l"/>
            <a:pathLst>
              <a:path h="2757729" w="4481310">
                <a:moveTo>
                  <a:pt x="0" y="0"/>
                </a:moveTo>
                <a:lnTo>
                  <a:pt x="4481310" y="0"/>
                </a:lnTo>
                <a:lnTo>
                  <a:pt x="4481310" y="2757729"/>
                </a:lnTo>
                <a:lnTo>
                  <a:pt x="0" y="27577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688429" y="2542833"/>
            <a:ext cx="2345135" cy="2572624"/>
          </a:xfrm>
          <a:custGeom>
            <a:avLst/>
            <a:gdLst/>
            <a:ahLst/>
            <a:cxnLst/>
            <a:rect r="r" b="b" t="t" l="l"/>
            <a:pathLst>
              <a:path h="2572624" w="2345135">
                <a:moveTo>
                  <a:pt x="0" y="0"/>
                </a:moveTo>
                <a:lnTo>
                  <a:pt x="2345135" y="0"/>
                </a:lnTo>
                <a:lnTo>
                  <a:pt x="2345135" y="2572624"/>
                </a:lnTo>
                <a:lnTo>
                  <a:pt x="0" y="25726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88027" y="225142"/>
            <a:ext cx="1928927" cy="584706"/>
          </a:xfrm>
          <a:custGeom>
            <a:avLst/>
            <a:gdLst/>
            <a:ahLst/>
            <a:cxnLst/>
            <a:rect r="r" b="b" t="t" l="l"/>
            <a:pathLst>
              <a:path h="584706" w="1928927">
                <a:moveTo>
                  <a:pt x="0" y="0"/>
                </a:moveTo>
                <a:lnTo>
                  <a:pt x="1928927" y="0"/>
                </a:lnTo>
                <a:lnTo>
                  <a:pt x="1928927" y="584706"/>
                </a:lnTo>
                <a:lnTo>
                  <a:pt x="0" y="5847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796920" y="494465"/>
            <a:ext cx="1096378" cy="1068470"/>
          </a:xfrm>
          <a:custGeom>
            <a:avLst/>
            <a:gdLst/>
            <a:ahLst/>
            <a:cxnLst/>
            <a:rect r="r" b="b" t="t" l="l"/>
            <a:pathLst>
              <a:path h="1068470" w="1096378">
                <a:moveTo>
                  <a:pt x="0" y="0"/>
                </a:moveTo>
                <a:lnTo>
                  <a:pt x="1096377" y="0"/>
                </a:lnTo>
                <a:lnTo>
                  <a:pt x="1096377" y="1068470"/>
                </a:lnTo>
                <a:lnTo>
                  <a:pt x="0" y="1068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981689" y="706742"/>
            <a:ext cx="6324621" cy="79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6"/>
              </a:lnSpc>
            </a:pPr>
            <a:r>
              <a:rPr lang="en-US" b="true" sz="5725" spc="463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TOOLS </a:t>
            </a:r>
          </a:p>
        </p:txBody>
      </p:sp>
      <p:sp>
        <p:nvSpPr>
          <p:cNvPr name="TextBox 30" id="30"/>
          <p:cNvSpPr txBox="true"/>
          <p:nvPr/>
        </p:nvSpPr>
        <p:spPr>
          <a:xfrm rot="5400000">
            <a:off x="-829288" y="8431302"/>
            <a:ext cx="2658699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PORTOFOLIO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07368" y="-1655591"/>
            <a:ext cx="19930072" cy="13295067"/>
            <a:chOff x="0" y="0"/>
            <a:chExt cx="26573430" cy="17726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43257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843257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93884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693884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19407" y="4092426"/>
            <a:ext cx="2968593" cy="6216948"/>
          </a:xfrm>
          <a:custGeom>
            <a:avLst/>
            <a:gdLst/>
            <a:ahLst/>
            <a:cxnLst/>
            <a:rect r="r" b="b" t="t" l="l"/>
            <a:pathLst>
              <a:path h="6216948" w="2968593">
                <a:moveTo>
                  <a:pt x="0" y="0"/>
                </a:moveTo>
                <a:lnTo>
                  <a:pt x="2968593" y="0"/>
                </a:lnTo>
                <a:lnTo>
                  <a:pt x="2968593" y="6216948"/>
                </a:lnTo>
                <a:lnTo>
                  <a:pt x="0" y="6216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754558" y="0"/>
            <a:ext cx="533442" cy="3690324"/>
            <a:chOff x="0" y="0"/>
            <a:chExt cx="140495" cy="9719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0495" cy="971937"/>
            </a:xfrm>
            <a:custGeom>
              <a:avLst/>
              <a:gdLst/>
              <a:ahLst/>
              <a:cxnLst/>
              <a:rect r="r" b="b" t="t" l="l"/>
              <a:pathLst>
                <a:path h="971937" w="140495">
                  <a:moveTo>
                    <a:pt x="0" y="0"/>
                  </a:moveTo>
                  <a:lnTo>
                    <a:pt x="140495" y="0"/>
                  </a:lnTo>
                  <a:lnTo>
                    <a:pt x="140495" y="971937"/>
                  </a:lnTo>
                  <a:lnTo>
                    <a:pt x="0" y="971937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0495" cy="101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5400000">
            <a:off x="-624704" y="8126530"/>
            <a:ext cx="2154282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AVERY DAVIS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6657818"/>
            <a:ext cx="1028700" cy="3629182"/>
            <a:chOff x="0" y="0"/>
            <a:chExt cx="270933" cy="9558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955834"/>
            </a:xfrm>
            <a:custGeom>
              <a:avLst/>
              <a:gdLst/>
              <a:ahLst/>
              <a:cxnLst/>
              <a:rect r="r" b="b" t="t" l="l"/>
              <a:pathLst>
                <a:path h="95583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55834"/>
                  </a:lnTo>
                  <a:lnTo>
                    <a:pt x="0" y="955834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0933" cy="99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86741" y="2176467"/>
            <a:ext cx="9305393" cy="6987080"/>
            <a:chOff x="0" y="0"/>
            <a:chExt cx="12407190" cy="9316106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12407190" cy="9316106"/>
              <a:chOff x="0" y="0"/>
              <a:chExt cx="845693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45693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8456930">
                    <a:moveTo>
                      <a:pt x="8456930" y="355600"/>
                    </a:moveTo>
                    <a:lnTo>
                      <a:pt x="8456930" y="637540"/>
                    </a:lnTo>
                    <a:lnTo>
                      <a:pt x="8455661" y="5728970"/>
                    </a:lnTo>
                    <a:lnTo>
                      <a:pt x="8455661" y="5994400"/>
                    </a:lnTo>
                    <a:cubicBezTo>
                      <a:pt x="8455661" y="6189980"/>
                      <a:pt x="8295641" y="6350000"/>
                      <a:pt x="8100061" y="6350000"/>
                    </a:cubicBezTo>
                    <a:lnTo>
                      <a:pt x="355600" y="6350000"/>
                    </a:lnTo>
                    <a:cubicBezTo>
                      <a:pt x="160020" y="6350000"/>
                      <a:pt x="0" y="6189980"/>
                      <a:pt x="0" y="5994400"/>
                    </a:cubicBezTo>
                    <a:lnTo>
                      <a:pt x="0" y="638810"/>
                    </a:lnTo>
                    <a:cubicBezTo>
                      <a:pt x="0" y="637540"/>
                      <a:pt x="0" y="638810"/>
                      <a:pt x="0" y="637540"/>
                    </a:cubicBezTo>
                    <a:cubicBezTo>
                      <a:pt x="0" y="636270"/>
                      <a:pt x="0" y="636270"/>
                      <a:pt x="0" y="636270"/>
                    </a:cubicBezTo>
                    <a:lnTo>
                      <a:pt x="0" y="355600"/>
                    </a:lnTo>
                    <a:cubicBezTo>
                      <a:pt x="0" y="160020"/>
                      <a:pt x="160020" y="0"/>
                      <a:pt x="355600" y="0"/>
                    </a:cubicBezTo>
                    <a:lnTo>
                      <a:pt x="8101330" y="0"/>
                    </a:lnTo>
                    <a:cubicBezTo>
                      <a:pt x="8296910" y="0"/>
                      <a:pt x="8456930" y="160020"/>
                      <a:pt x="8456930" y="355600"/>
                    </a:cubicBezTo>
                    <a:close/>
                  </a:path>
                </a:pathLst>
              </a:custGeom>
              <a:solidFill>
                <a:srgbClr val="449864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828040" y="265430"/>
                <a:ext cx="175260" cy="196850"/>
              </a:xfrm>
              <a:custGeom>
                <a:avLst/>
                <a:gdLst/>
                <a:ahLst/>
                <a:cxnLst/>
                <a:rect r="r" b="b" t="t" l="l"/>
                <a:pathLst>
                  <a:path h="196850" w="175260">
                    <a:moveTo>
                      <a:pt x="0" y="196850"/>
                    </a:moveTo>
                    <a:lnTo>
                      <a:pt x="175260" y="196850"/>
                    </a:lnTo>
                    <a:lnTo>
                      <a:pt x="175260" y="0"/>
                    </a:lnTo>
                    <a:lnTo>
                      <a:pt x="165100" y="0"/>
                    </a:lnTo>
                    <a:lnTo>
                      <a:pt x="165100" y="171450"/>
                    </a:lnTo>
                    <a:cubicBezTo>
                      <a:pt x="165100" y="179070"/>
                      <a:pt x="158750" y="186690"/>
                      <a:pt x="149860" y="186690"/>
                    </a:cubicBezTo>
                    <a:lnTo>
                      <a:pt x="0" y="186690"/>
                    </a:lnTo>
                    <a:lnTo>
                      <a:pt x="0" y="196850"/>
                    </a:lnTo>
                    <a:close/>
                  </a:path>
                </a:pathLst>
              </a:custGeom>
              <a:solidFill>
                <a:srgbClr val="F2C70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786130" y="224790"/>
                <a:ext cx="175260" cy="196850"/>
              </a:xfrm>
              <a:custGeom>
                <a:avLst/>
                <a:gdLst/>
                <a:ahLst/>
                <a:cxnLst/>
                <a:rect r="r" b="b" t="t" l="l"/>
                <a:pathLst>
                  <a:path h="196850" w="175260">
                    <a:moveTo>
                      <a:pt x="0" y="0"/>
                    </a:moveTo>
                    <a:lnTo>
                      <a:pt x="175260" y="0"/>
                    </a:lnTo>
                    <a:lnTo>
                      <a:pt x="175260" y="196850"/>
                    </a:lnTo>
                    <a:lnTo>
                      <a:pt x="0" y="196850"/>
                    </a:lnTo>
                    <a:close/>
                  </a:path>
                </a:pathLst>
              </a:custGeom>
              <a:solidFill>
                <a:srgbClr val="7931F1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683260" y="5888990"/>
                <a:ext cx="2155190" cy="287020"/>
              </a:xfrm>
              <a:custGeom>
                <a:avLst/>
                <a:gdLst/>
                <a:ahLst/>
                <a:cxnLst/>
                <a:rect r="r" b="b" t="t" l="l"/>
                <a:pathLst>
                  <a:path h="287020" w="2155190">
                    <a:moveTo>
                      <a:pt x="2011680" y="0"/>
                    </a:moveTo>
                    <a:lnTo>
                      <a:pt x="143510" y="0"/>
                    </a:lnTo>
                    <a:cubicBezTo>
                      <a:pt x="64770" y="0"/>
                      <a:pt x="0" y="64770"/>
                      <a:pt x="0" y="143510"/>
                    </a:cubicBezTo>
                    <a:cubicBezTo>
                      <a:pt x="0" y="222250"/>
                      <a:pt x="64770" y="287020"/>
                      <a:pt x="143510" y="287020"/>
                    </a:cubicBezTo>
                    <a:lnTo>
                      <a:pt x="2012950" y="287020"/>
                    </a:lnTo>
                    <a:cubicBezTo>
                      <a:pt x="2091690" y="287020"/>
                      <a:pt x="2155190" y="222250"/>
                      <a:pt x="2155190" y="143510"/>
                    </a:cubicBezTo>
                    <a:cubicBezTo>
                      <a:pt x="2155190" y="64770"/>
                      <a:pt x="2090420" y="0"/>
                      <a:pt x="2011680" y="0"/>
                    </a:cubicBezTo>
                    <a:close/>
                  </a:path>
                </a:pathLst>
              </a:custGeom>
              <a:solidFill>
                <a:srgbClr val="7931F1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31750" y="31750"/>
                <a:ext cx="8392160" cy="590550"/>
              </a:xfrm>
              <a:custGeom>
                <a:avLst/>
                <a:gdLst/>
                <a:ahLst/>
                <a:cxnLst/>
                <a:rect r="r" b="b" t="t" l="l"/>
                <a:pathLst>
                  <a:path h="590550" w="8392160">
                    <a:moveTo>
                      <a:pt x="0" y="590550"/>
                    </a:moveTo>
                    <a:lnTo>
                      <a:pt x="8392160" y="590550"/>
                    </a:lnTo>
                    <a:lnTo>
                      <a:pt x="8392160" y="323850"/>
                    </a:lnTo>
                    <a:cubicBezTo>
                      <a:pt x="8392160" y="146050"/>
                      <a:pt x="8247380" y="0"/>
                      <a:pt x="8068310" y="0"/>
                    </a:cubicBezTo>
                    <a:lnTo>
                      <a:pt x="323850" y="0"/>
                    </a:lnTo>
                    <a:cubicBezTo>
                      <a:pt x="144780" y="0"/>
                      <a:pt x="0" y="144780"/>
                      <a:pt x="0" y="323850"/>
                    </a:cubicBezTo>
                    <a:lnTo>
                      <a:pt x="0" y="590550"/>
                    </a:lnTo>
                    <a:close/>
                    <a:moveTo>
                      <a:pt x="1182370" y="297180"/>
                    </a:moveTo>
                    <a:lnTo>
                      <a:pt x="1426210" y="297180"/>
                    </a:lnTo>
                    <a:cubicBezTo>
                      <a:pt x="1435100" y="297180"/>
                      <a:pt x="1441450" y="304800"/>
                      <a:pt x="1441450" y="312420"/>
                    </a:cubicBezTo>
                    <a:cubicBezTo>
                      <a:pt x="1441450" y="321310"/>
                      <a:pt x="1433830" y="327660"/>
                      <a:pt x="1426210" y="327660"/>
                    </a:cubicBezTo>
                    <a:lnTo>
                      <a:pt x="1182370" y="327660"/>
                    </a:lnTo>
                    <a:cubicBezTo>
                      <a:pt x="1173480" y="327660"/>
                      <a:pt x="1167130" y="320040"/>
                      <a:pt x="1167130" y="312420"/>
                    </a:cubicBezTo>
                    <a:cubicBezTo>
                      <a:pt x="1167130" y="303530"/>
                      <a:pt x="1174750" y="297180"/>
                      <a:pt x="1182370" y="297180"/>
                    </a:cubicBezTo>
                    <a:close/>
                    <a:moveTo>
                      <a:pt x="723900" y="177800"/>
                    </a:moveTo>
                    <a:cubicBezTo>
                      <a:pt x="723900" y="170180"/>
                      <a:pt x="730250" y="162560"/>
                      <a:pt x="739140" y="162560"/>
                    </a:cubicBezTo>
                    <a:lnTo>
                      <a:pt x="946150" y="162560"/>
                    </a:lnTo>
                    <a:cubicBezTo>
                      <a:pt x="953770" y="162560"/>
                      <a:pt x="961390" y="168910"/>
                      <a:pt x="961390" y="177800"/>
                    </a:cubicBezTo>
                    <a:lnTo>
                      <a:pt x="961390" y="203200"/>
                    </a:lnTo>
                    <a:lnTo>
                      <a:pt x="986790" y="203200"/>
                    </a:lnTo>
                    <a:cubicBezTo>
                      <a:pt x="994410" y="203200"/>
                      <a:pt x="1002030" y="209550"/>
                      <a:pt x="1002030" y="218440"/>
                    </a:cubicBezTo>
                    <a:lnTo>
                      <a:pt x="1002030" y="445770"/>
                    </a:lnTo>
                    <a:cubicBezTo>
                      <a:pt x="1002030" y="453390"/>
                      <a:pt x="995680" y="461010"/>
                      <a:pt x="986790" y="461010"/>
                    </a:cubicBezTo>
                    <a:lnTo>
                      <a:pt x="779780" y="461010"/>
                    </a:lnTo>
                    <a:cubicBezTo>
                      <a:pt x="772160" y="461010"/>
                      <a:pt x="764540" y="454660"/>
                      <a:pt x="764540" y="445770"/>
                    </a:cubicBezTo>
                    <a:lnTo>
                      <a:pt x="764540" y="420370"/>
                    </a:lnTo>
                    <a:lnTo>
                      <a:pt x="739140" y="420370"/>
                    </a:lnTo>
                    <a:cubicBezTo>
                      <a:pt x="730250" y="420370"/>
                      <a:pt x="723900" y="414020"/>
                      <a:pt x="723900" y="405130"/>
                    </a:cubicBezTo>
                    <a:lnTo>
                      <a:pt x="723900" y="177800"/>
                    </a:lnTo>
                    <a:close/>
                    <a:moveTo>
                      <a:pt x="289560" y="165100"/>
                    </a:moveTo>
                    <a:cubicBezTo>
                      <a:pt x="295910" y="158750"/>
                      <a:pt x="306070" y="160020"/>
                      <a:pt x="311150" y="166370"/>
                    </a:cubicBezTo>
                    <a:lnTo>
                      <a:pt x="421640" y="288290"/>
                    </a:lnTo>
                    <a:lnTo>
                      <a:pt x="532130" y="166370"/>
                    </a:lnTo>
                    <a:cubicBezTo>
                      <a:pt x="538480" y="160020"/>
                      <a:pt x="547370" y="160020"/>
                      <a:pt x="553720" y="165100"/>
                    </a:cubicBezTo>
                    <a:cubicBezTo>
                      <a:pt x="560070" y="171450"/>
                      <a:pt x="560070" y="180340"/>
                      <a:pt x="554990" y="186690"/>
                    </a:cubicBezTo>
                    <a:lnTo>
                      <a:pt x="441960" y="311150"/>
                    </a:lnTo>
                    <a:lnTo>
                      <a:pt x="554990" y="435610"/>
                    </a:lnTo>
                    <a:cubicBezTo>
                      <a:pt x="561340" y="441960"/>
                      <a:pt x="560070" y="452120"/>
                      <a:pt x="553720" y="457200"/>
                    </a:cubicBezTo>
                    <a:cubicBezTo>
                      <a:pt x="551180" y="459740"/>
                      <a:pt x="547370" y="461010"/>
                      <a:pt x="543560" y="461010"/>
                    </a:cubicBezTo>
                    <a:cubicBezTo>
                      <a:pt x="539750" y="461010"/>
                      <a:pt x="534670" y="459740"/>
                      <a:pt x="532130" y="455930"/>
                    </a:cubicBezTo>
                    <a:lnTo>
                      <a:pt x="421640" y="334010"/>
                    </a:lnTo>
                    <a:lnTo>
                      <a:pt x="311150" y="457200"/>
                    </a:lnTo>
                    <a:cubicBezTo>
                      <a:pt x="308610" y="461010"/>
                      <a:pt x="303530" y="462280"/>
                      <a:pt x="299720" y="462280"/>
                    </a:cubicBezTo>
                    <a:cubicBezTo>
                      <a:pt x="295910" y="462280"/>
                      <a:pt x="292100" y="461010"/>
                      <a:pt x="289560" y="458470"/>
                    </a:cubicBezTo>
                    <a:cubicBezTo>
                      <a:pt x="283210" y="452120"/>
                      <a:pt x="283210" y="441960"/>
                      <a:pt x="288290" y="435610"/>
                    </a:cubicBezTo>
                    <a:lnTo>
                      <a:pt x="401320" y="311150"/>
                    </a:lnTo>
                    <a:lnTo>
                      <a:pt x="288290" y="186690"/>
                    </a:lnTo>
                    <a:cubicBezTo>
                      <a:pt x="281940" y="180340"/>
                      <a:pt x="283210" y="170180"/>
                      <a:pt x="289560" y="165100"/>
                    </a:cubicBezTo>
                    <a:close/>
                  </a:path>
                </a:pathLst>
              </a:custGeom>
              <a:solidFill>
                <a:srgbClr val="F2C70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31750" y="652780"/>
                <a:ext cx="8393430" cy="5059680"/>
              </a:xfrm>
              <a:custGeom>
                <a:avLst/>
                <a:gdLst/>
                <a:ahLst/>
                <a:cxnLst/>
                <a:rect r="r" b="b" t="t" l="l"/>
                <a:pathLst>
                  <a:path h="5059680" w="8393430">
                    <a:moveTo>
                      <a:pt x="0" y="0"/>
                    </a:moveTo>
                    <a:lnTo>
                      <a:pt x="8393430" y="0"/>
                    </a:lnTo>
                    <a:lnTo>
                      <a:pt x="8393430" y="5059680"/>
                    </a:lnTo>
                    <a:lnTo>
                      <a:pt x="0" y="505968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6207" t="-19231" r="-35928" b="-13399"/>
                </a:stretch>
              </a:blip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31750" y="5744210"/>
                <a:ext cx="8393430" cy="574040"/>
              </a:xfrm>
              <a:custGeom>
                <a:avLst/>
                <a:gdLst/>
                <a:ahLst/>
                <a:cxnLst/>
                <a:rect r="r" b="b" t="t" l="l"/>
                <a:pathLst>
                  <a:path h="574040" w="8393430">
                    <a:moveTo>
                      <a:pt x="8393430" y="0"/>
                    </a:moveTo>
                    <a:lnTo>
                      <a:pt x="0" y="0"/>
                    </a:lnTo>
                    <a:cubicBezTo>
                      <a:pt x="0" y="68580"/>
                      <a:pt x="0" y="157480"/>
                      <a:pt x="0" y="250190"/>
                    </a:cubicBezTo>
                    <a:cubicBezTo>
                      <a:pt x="0" y="427990"/>
                      <a:pt x="144780" y="574040"/>
                      <a:pt x="323850" y="574040"/>
                    </a:cubicBezTo>
                    <a:lnTo>
                      <a:pt x="8068310" y="574040"/>
                    </a:lnTo>
                    <a:cubicBezTo>
                      <a:pt x="8247380" y="574040"/>
                      <a:pt x="8393430" y="429260"/>
                      <a:pt x="8393430" y="250190"/>
                    </a:cubicBezTo>
                    <a:lnTo>
                      <a:pt x="8393430" y="0"/>
                    </a:lnTo>
                    <a:close/>
                    <a:moveTo>
                      <a:pt x="435610" y="401320"/>
                    </a:moveTo>
                    <a:cubicBezTo>
                      <a:pt x="433070" y="406400"/>
                      <a:pt x="426720" y="410210"/>
                      <a:pt x="421640" y="410210"/>
                    </a:cubicBezTo>
                    <a:cubicBezTo>
                      <a:pt x="419100" y="410210"/>
                      <a:pt x="416560" y="410210"/>
                      <a:pt x="414020" y="408940"/>
                    </a:cubicBezTo>
                    <a:lnTo>
                      <a:pt x="199390" y="300990"/>
                    </a:lnTo>
                    <a:cubicBezTo>
                      <a:pt x="194310" y="298450"/>
                      <a:pt x="190500" y="293370"/>
                      <a:pt x="190500" y="287020"/>
                    </a:cubicBezTo>
                    <a:cubicBezTo>
                      <a:pt x="190500" y="280670"/>
                      <a:pt x="194310" y="275590"/>
                      <a:pt x="199390" y="273050"/>
                    </a:cubicBezTo>
                    <a:lnTo>
                      <a:pt x="414020" y="166370"/>
                    </a:lnTo>
                    <a:cubicBezTo>
                      <a:pt x="421640" y="162560"/>
                      <a:pt x="430530" y="165100"/>
                      <a:pt x="435610" y="173990"/>
                    </a:cubicBezTo>
                    <a:cubicBezTo>
                      <a:pt x="438150" y="180340"/>
                      <a:pt x="435610" y="190500"/>
                      <a:pt x="427990" y="194310"/>
                    </a:cubicBezTo>
                    <a:lnTo>
                      <a:pt x="241300" y="287020"/>
                    </a:lnTo>
                    <a:lnTo>
                      <a:pt x="427990" y="379730"/>
                    </a:lnTo>
                    <a:cubicBezTo>
                      <a:pt x="435610" y="383540"/>
                      <a:pt x="439420" y="392430"/>
                      <a:pt x="435610" y="401320"/>
                    </a:cubicBezTo>
                    <a:close/>
                    <a:moveTo>
                      <a:pt x="2663190" y="462280"/>
                    </a:moveTo>
                    <a:lnTo>
                      <a:pt x="795020" y="462280"/>
                    </a:lnTo>
                    <a:cubicBezTo>
                      <a:pt x="698500" y="462280"/>
                      <a:pt x="619760" y="383540"/>
                      <a:pt x="619760" y="287020"/>
                    </a:cubicBezTo>
                    <a:cubicBezTo>
                      <a:pt x="619760" y="190501"/>
                      <a:pt x="698500" y="111760"/>
                      <a:pt x="795020" y="111760"/>
                    </a:cubicBezTo>
                    <a:lnTo>
                      <a:pt x="2664460" y="111760"/>
                    </a:lnTo>
                    <a:cubicBezTo>
                      <a:pt x="2760980" y="111760"/>
                      <a:pt x="2838450" y="190501"/>
                      <a:pt x="2838450" y="287020"/>
                    </a:cubicBezTo>
                    <a:cubicBezTo>
                      <a:pt x="2838450" y="383540"/>
                      <a:pt x="2759710" y="462280"/>
                      <a:pt x="2663190" y="462280"/>
                    </a:cubicBezTo>
                    <a:close/>
                    <a:moveTo>
                      <a:pt x="8194040" y="300990"/>
                    </a:moveTo>
                    <a:lnTo>
                      <a:pt x="7979410" y="407670"/>
                    </a:lnTo>
                    <a:cubicBezTo>
                      <a:pt x="7976870" y="408940"/>
                      <a:pt x="7974330" y="408940"/>
                      <a:pt x="7971790" y="408940"/>
                    </a:cubicBezTo>
                    <a:cubicBezTo>
                      <a:pt x="7965440" y="408940"/>
                      <a:pt x="7960360" y="405130"/>
                      <a:pt x="7957820" y="400050"/>
                    </a:cubicBezTo>
                    <a:cubicBezTo>
                      <a:pt x="7954011" y="392430"/>
                      <a:pt x="7956551" y="382270"/>
                      <a:pt x="7965440" y="378460"/>
                    </a:cubicBezTo>
                    <a:lnTo>
                      <a:pt x="8152130" y="285750"/>
                    </a:lnTo>
                    <a:lnTo>
                      <a:pt x="7965440" y="193040"/>
                    </a:lnTo>
                    <a:cubicBezTo>
                      <a:pt x="7957820" y="189230"/>
                      <a:pt x="7954010" y="180340"/>
                      <a:pt x="7957820" y="171450"/>
                    </a:cubicBezTo>
                    <a:cubicBezTo>
                      <a:pt x="7961630" y="163830"/>
                      <a:pt x="7970520" y="160020"/>
                      <a:pt x="7979411" y="163830"/>
                    </a:cubicBezTo>
                    <a:lnTo>
                      <a:pt x="8194041" y="270510"/>
                    </a:lnTo>
                    <a:cubicBezTo>
                      <a:pt x="8199121" y="275590"/>
                      <a:pt x="8202931" y="281940"/>
                      <a:pt x="8202931" y="287020"/>
                    </a:cubicBezTo>
                    <a:cubicBezTo>
                      <a:pt x="8202930" y="293370"/>
                      <a:pt x="8199120" y="298450"/>
                      <a:pt x="8194040" y="300990"/>
                    </a:cubicBezTo>
                    <a:close/>
                  </a:path>
                </a:pathLst>
              </a:custGeom>
              <a:solidFill>
                <a:srgbClr val="F2C70F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57211" y="7304687"/>
              <a:ext cx="12291263" cy="1087964"/>
              <a:chOff x="0" y="0"/>
              <a:chExt cx="2341231" cy="20723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341231" cy="207235"/>
              </a:xfrm>
              <a:custGeom>
                <a:avLst/>
                <a:gdLst/>
                <a:ahLst/>
                <a:cxnLst/>
                <a:rect r="r" b="b" t="t" l="l"/>
                <a:pathLst>
                  <a:path h="207235" w="2341231">
                    <a:moveTo>
                      <a:pt x="0" y="0"/>
                    </a:moveTo>
                    <a:lnTo>
                      <a:pt x="2341231" y="0"/>
                    </a:lnTo>
                    <a:lnTo>
                      <a:pt x="2341231" y="207235"/>
                    </a:lnTo>
                    <a:lnTo>
                      <a:pt x="0" y="20723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2341231" cy="2453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9" id="29"/>
          <p:cNvSpPr txBox="true"/>
          <p:nvPr/>
        </p:nvSpPr>
        <p:spPr>
          <a:xfrm rot="0">
            <a:off x="6242147" y="903161"/>
            <a:ext cx="7043647" cy="69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7"/>
              </a:lnSpc>
            </a:pPr>
            <a:r>
              <a:rPr lang="en-US" b="true" sz="5025" spc="407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IMPORT </a:t>
            </a:r>
            <a:r>
              <a:rPr lang="en-US" b="true" sz="5025" spc="407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LIBRARY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174327" y="2681464"/>
            <a:ext cx="6098037" cy="579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Import Library seperti pandas, numpy, matplotlib, seaborn, dan juga algoritma machine learning yang akan dibandingkan.</a:t>
            </a:r>
          </a:p>
          <a:p>
            <a:pPr algn="l">
              <a:lnSpc>
                <a:spcPts val="3542"/>
              </a:lnSpc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pada model ini digunakan 6 algoritma machine learning yaitu:</a:t>
            </a:r>
          </a:p>
          <a:p>
            <a:pPr algn="l" marL="474984" indent="-237492" lvl="1">
              <a:lnSpc>
                <a:spcPts val="3542"/>
              </a:lnSpc>
              <a:buFont typeface="Arial"/>
              <a:buChar char="•"/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logistic Regression</a:t>
            </a:r>
          </a:p>
          <a:p>
            <a:pPr algn="l" marL="474984" indent="-237492" lvl="1">
              <a:lnSpc>
                <a:spcPts val="3542"/>
              </a:lnSpc>
              <a:buFont typeface="Arial"/>
              <a:buChar char="•"/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Decision Tree</a:t>
            </a:r>
          </a:p>
          <a:p>
            <a:pPr algn="l" marL="474984" indent="-237492" lvl="1">
              <a:lnSpc>
                <a:spcPts val="3542"/>
              </a:lnSpc>
              <a:buFont typeface="Arial"/>
              <a:buChar char="•"/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Random Forest</a:t>
            </a:r>
          </a:p>
          <a:p>
            <a:pPr algn="l" marL="474984" indent="-237492" lvl="1">
              <a:lnSpc>
                <a:spcPts val="3542"/>
              </a:lnSpc>
              <a:buFont typeface="Arial"/>
              <a:buChar char="•"/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SVM </a:t>
            </a:r>
          </a:p>
          <a:p>
            <a:pPr algn="l" marL="474984" indent="-237492" lvl="1">
              <a:lnSpc>
                <a:spcPts val="3542"/>
              </a:lnSpc>
              <a:buFont typeface="Arial"/>
              <a:buChar char="•"/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KNN</a:t>
            </a:r>
          </a:p>
          <a:p>
            <a:pPr algn="l" marL="474984" indent="-237492" lvl="1">
              <a:lnSpc>
                <a:spcPts val="3542"/>
              </a:lnSpc>
              <a:buFont typeface="Arial"/>
              <a:buChar char="•"/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Naive Bayes</a:t>
            </a:r>
          </a:p>
          <a:p>
            <a:pPr algn="l">
              <a:lnSpc>
                <a:spcPts val="3542"/>
              </a:lnSpc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hal ini dilakukan untuk melihat model klasifikasi yang paling sesuai dengan iris dataset.</a:t>
            </a:r>
          </a:p>
        </p:txBody>
      </p:sp>
      <p:sp>
        <p:nvSpPr>
          <p:cNvPr name="TextBox 31" id="31"/>
          <p:cNvSpPr txBox="true"/>
          <p:nvPr/>
        </p:nvSpPr>
        <p:spPr>
          <a:xfrm rot="5400000">
            <a:off x="-829288" y="8431302"/>
            <a:ext cx="2658699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PORTOFOLIO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388027" y="225142"/>
            <a:ext cx="1928927" cy="584706"/>
          </a:xfrm>
          <a:custGeom>
            <a:avLst/>
            <a:gdLst/>
            <a:ahLst/>
            <a:cxnLst/>
            <a:rect r="r" b="b" t="t" l="l"/>
            <a:pathLst>
              <a:path h="584706" w="1928927">
                <a:moveTo>
                  <a:pt x="0" y="0"/>
                </a:moveTo>
                <a:lnTo>
                  <a:pt x="1928927" y="0"/>
                </a:lnTo>
                <a:lnTo>
                  <a:pt x="1928927" y="584706"/>
                </a:lnTo>
                <a:lnTo>
                  <a:pt x="0" y="584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5636530" y="660821"/>
            <a:ext cx="192070" cy="1110578"/>
            <a:chOff x="0" y="0"/>
            <a:chExt cx="50586" cy="29249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586" cy="292498"/>
            </a:xfrm>
            <a:custGeom>
              <a:avLst/>
              <a:gdLst/>
              <a:ahLst/>
              <a:cxnLst/>
              <a:rect r="r" b="b" t="t" l="l"/>
              <a:pathLst>
                <a:path h="292498" w="50586">
                  <a:moveTo>
                    <a:pt x="0" y="0"/>
                  </a:moveTo>
                  <a:lnTo>
                    <a:pt x="50586" y="0"/>
                  </a:lnTo>
                  <a:lnTo>
                    <a:pt x="50586" y="292498"/>
                  </a:lnTo>
                  <a:lnTo>
                    <a:pt x="0" y="292498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38100"/>
              <a:ext cx="50586" cy="254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3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42072" y="-1094266"/>
            <a:ext cx="19930072" cy="13295067"/>
            <a:chOff x="0" y="0"/>
            <a:chExt cx="26573430" cy="17726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43257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843257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93884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693884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54558" y="0"/>
            <a:ext cx="533442" cy="3690324"/>
            <a:chOff x="0" y="0"/>
            <a:chExt cx="140495" cy="9719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495" cy="971937"/>
            </a:xfrm>
            <a:custGeom>
              <a:avLst/>
              <a:gdLst/>
              <a:ahLst/>
              <a:cxnLst/>
              <a:rect r="r" b="b" t="t" l="l"/>
              <a:pathLst>
                <a:path h="971937" w="140495">
                  <a:moveTo>
                    <a:pt x="0" y="0"/>
                  </a:moveTo>
                  <a:lnTo>
                    <a:pt x="140495" y="0"/>
                  </a:lnTo>
                  <a:lnTo>
                    <a:pt x="140495" y="971937"/>
                  </a:lnTo>
                  <a:lnTo>
                    <a:pt x="0" y="971937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0495" cy="101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3415" y="1246773"/>
            <a:ext cx="192070" cy="1110578"/>
            <a:chOff x="0" y="0"/>
            <a:chExt cx="50586" cy="2924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586" cy="292498"/>
            </a:xfrm>
            <a:custGeom>
              <a:avLst/>
              <a:gdLst/>
              <a:ahLst/>
              <a:cxnLst/>
              <a:rect r="r" b="b" t="t" l="l"/>
              <a:pathLst>
                <a:path h="292498" w="50586">
                  <a:moveTo>
                    <a:pt x="0" y="0"/>
                  </a:moveTo>
                  <a:lnTo>
                    <a:pt x="50586" y="0"/>
                  </a:lnTo>
                  <a:lnTo>
                    <a:pt x="50586" y="292498"/>
                  </a:lnTo>
                  <a:lnTo>
                    <a:pt x="0" y="292498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38100"/>
              <a:ext cx="50586" cy="254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123557" y="8582814"/>
            <a:ext cx="2897722" cy="454677"/>
            <a:chOff x="0" y="0"/>
            <a:chExt cx="3863629" cy="6062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806603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6" y="0"/>
                  </a:lnTo>
                  <a:lnTo>
                    <a:pt x="606236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16039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435259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257394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388027" y="225142"/>
            <a:ext cx="1928927" cy="584706"/>
          </a:xfrm>
          <a:custGeom>
            <a:avLst/>
            <a:gdLst/>
            <a:ahLst/>
            <a:cxnLst/>
            <a:rect r="r" b="b" t="t" l="l"/>
            <a:pathLst>
              <a:path h="584706" w="1928927">
                <a:moveTo>
                  <a:pt x="0" y="0"/>
                </a:moveTo>
                <a:lnTo>
                  <a:pt x="1928927" y="0"/>
                </a:lnTo>
                <a:lnTo>
                  <a:pt x="1928927" y="584706"/>
                </a:lnTo>
                <a:lnTo>
                  <a:pt x="0" y="584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898648" y="1897249"/>
            <a:ext cx="1754372" cy="1182008"/>
          </a:xfrm>
          <a:custGeom>
            <a:avLst/>
            <a:gdLst/>
            <a:ahLst/>
            <a:cxnLst/>
            <a:rect r="r" b="b" t="t" l="l"/>
            <a:pathLst>
              <a:path h="1182008" w="1754372">
                <a:moveTo>
                  <a:pt x="0" y="0"/>
                </a:moveTo>
                <a:lnTo>
                  <a:pt x="1754372" y="0"/>
                </a:lnTo>
                <a:lnTo>
                  <a:pt x="1754372" y="1182008"/>
                </a:lnTo>
                <a:lnTo>
                  <a:pt x="0" y="11820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561243" y="-1028700"/>
            <a:ext cx="4647105" cy="4114800"/>
          </a:xfrm>
          <a:custGeom>
            <a:avLst/>
            <a:gdLst/>
            <a:ahLst/>
            <a:cxnLst/>
            <a:rect r="r" b="b" t="t" l="l"/>
            <a:pathLst>
              <a:path h="4114800" w="4647105">
                <a:moveTo>
                  <a:pt x="0" y="0"/>
                </a:moveTo>
                <a:lnTo>
                  <a:pt x="4647105" y="0"/>
                </a:lnTo>
                <a:lnTo>
                  <a:pt x="4647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8582008" y="1635345"/>
            <a:ext cx="7652431" cy="6180165"/>
            <a:chOff x="0" y="0"/>
            <a:chExt cx="10203241" cy="8240220"/>
          </a:xfrm>
        </p:grpSpPr>
        <p:grpSp>
          <p:nvGrpSpPr>
            <p:cNvPr name="Group 25" id="25"/>
            <p:cNvGrpSpPr/>
            <p:nvPr/>
          </p:nvGrpSpPr>
          <p:grpSpPr>
            <a:xfrm rot="-5400000">
              <a:off x="4812131" y="3234525"/>
              <a:ext cx="578979" cy="9432412"/>
              <a:chOff x="0" y="0"/>
              <a:chExt cx="98583" cy="160606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98583" cy="1606067"/>
              </a:xfrm>
              <a:custGeom>
                <a:avLst/>
                <a:gdLst/>
                <a:ahLst/>
                <a:cxnLst/>
                <a:rect r="r" b="b" t="t" l="l"/>
                <a:pathLst>
                  <a:path h="1606067" w="98583">
                    <a:moveTo>
                      <a:pt x="0" y="0"/>
                    </a:moveTo>
                    <a:lnTo>
                      <a:pt x="98583" y="0"/>
                    </a:lnTo>
                    <a:lnTo>
                      <a:pt x="98583" y="1606067"/>
                    </a:lnTo>
                    <a:lnTo>
                      <a:pt x="0" y="1606067"/>
                    </a:lnTo>
                    <a:close/>
                  </a:path>
                </a:pathLst>
              </a:custGeom>
              <a:solidFill>
                <a:srgbClr val="449864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98583" cy="16441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0" y="0"/>
              <a:ext cx="10203241" cy="7661241"/>
              <a:chOff x="0" y="0"/>
              <a:chExt cx="8456930" cy="63500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45693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8456930">
                    <a:moveTo>
                      <a:pt x="8456930" y="355600"/>
                    </a:moveTo>
                    <a:lnTo>
                      <a:pt x="8456930" y="637540"/>
                    </a:lnTo>
                    <a:lnTo>
                      <a:pt x="8455661" y="5728970"/>
                    </a:lnTo>
                    <a:lnTo>
                      <a:pt x="8455661" y="5994400"/>
                    </a:lnTo>
                    <a:cubicBezTo>
                      <a:pt x="8455661" y="6189980"/>
                      <a:pt x="8295641" y="6350000"/>
                      <a:pt x="8100061" y="6350000"/>
                    </a:cubicBezTo>
                    <a:lnTo>
                      <a:pt x="355600" y="6350000"/>
                    </a:lnTo>
                    <a:cubicBezTo>
                      <a:pt x="160020" y="6350000"/>
                      <a:pt x="0" y="6189980"/>
                      <a:pt x="0" y="5994400"/>
                    </a:cubicBezTo>
                    <a:lnTo>
                      <a:pt x="0" y="638810"/>
                    </a:lnTo>
                    <a:cubicBezTo>
                      <a:pt x="0" y="637540"/>
                      <a:pt x="0" y="638810"/>
                      <a:pt x="0" y="637540"/>
                    </a:cubicBezTo>
                    <a:cubicBezTo>
                      <a:pt x="0" y="636270"/>
                      <a:pt x="0" y="636270"/>
                      <a:pt x="0" y="636270"/>
                    </a:cubicBezTo>
                    <a:lnTo>
                      <a:pt x="0" y="355600"/>
                    </a:lnTo>
                    <a:cubicBezTo>
                      <a:pt x="0" y="160020"/>
                      <a:pt x="160020" y="0"/>
                      <a:pt x="355600" y="0"/>
                    </a:cubicBezTo>
                    <a:lnTo>
                      <a:pt x="8101330" y="0"/>
                    </a:lnTo>
                    <a:cubicBezTo>
                      <a:pt x="8296910" y="0"/>
                      <a:pt x="8456930" y="160020"/>
                      <a:pt x="8456930" y="355600"/>
                    </a:cubicBezTo>
                    <a:close/>
                  </a:path>
                </a:pathLst>
              </a:custGeom>
              <a:solidFill>
                <a:srgbClr val="449864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828040" y="265430"/>
                <a:ext cx="175260" cy="196850"/>
              </a:xfrm>
              <a:custGeom>
                <a:avLst/>
                <a:gdLst/>
                <a:ahLst/>
                <a:cxnLst/>
                <a:rect r="r" b="b" t="t" l="l"/>
                <a:pathLst>
                  <a:path h="196850" w="175260">
                    <a:moveTo>
                      <a:pt x="0" y="196850"/>
                    </a:moveTo>
                    <a:lnTo>
                      <a:pt x="175260" y="196850"/>
                    </a:lnTo>
                    <a:lnTo>
                      <a:pt x="175260" y="0"/>
                    </a:lnTo>
                    <a:lnTo>
                      <a:pt x="165100" y="0"/>
                    </a:lnTo>
                    <a:lnTo>
                      <a:pt x="165100" y="171450"/>
                    </a:lnTo>
                    <a:cubicBezTo>
                      <a:pt x="165100" y="179070"/>
                      <a:pt x="158750" y="186690"/>
                      <a:pt x="149860" y="186690"/>
                    </a:cubicBezTo>
                    <a:lnTo>
                      <a:pt x="0" y="186690"/>
                    </a:lnTo>
                    <a:lnTo>
                      <a:pt x="0" y="196850"/>
                    </a:lnTo>
                    <a:close/>
                  </a:path>
                </a:pathLst>
              </a:custGeom>
              <a:solidFill>
                <a:srgbClr val="F2C70F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786130" y="224790"/>
                <a:ext cx="175260" cy="196850"/>
              </a:xfrm>
              <a:custGeom>
                <a:avLst/>
                <a:gdLst/>
                <a:ahLst/>
                <a:cxnLst/>
                <a:rect r="r" b="b" t="t" l="l"/>
                <a:pathLst>
                  <a:path h="196850" w="175260">
                    <a:moveTo>
                      <a:pt x="0" y="0"/>
                    </a:moveTo>
                    <a:lnTo>
                      <a:pt x="175260" y="0"/>
                    </a:lnTo>
                    <a:lnTo>
                      <a:pt x="175260" y="196850"/>
                    </a:lnTo>
                    <a:lnTo>
                      <a:pt x="0" y="196850"/>
                    </a:lnTo>
                    <a:close/>
                  </a:path>
                </a:pathLst>
              </a:custGeom>
              <a:solidFill>
                <a:srgbClr val="7931F1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683260" y="5888990"/>
                <a:ext cx="2155190" cy="287020"/>
              </a:xfrm>
              <a:custGeom>
                <a:avLst/>
                <a:gdLst/>
                <a:ahLst/>
                <a:cxnLst/>
                <a:rect r="r" b="b" t="t" l="l"/>
                <a:pathLst>
                  <a:path h="287020" w="2155190">
                    <a:moveTo>
                      <a:pt x="2011680" y="0"/>
                    </a:moveTo>
                    <a:lnTo>
                      <a:pt x="143510" y="0"/>
                    </a:lnTo>
                    <a:cubicBezTo>
                      <a:pt x="64770" y="0"/>
                      <a:pt x="0" y="64770"/>
                      <a:pt x="0" y="143510"/>
                    </a:cubicBezTo>
                    <a:cubicBezTo>
                      <a:pt x="0" y="222250"/>
                      <a:pt x="64770" y="287020"/>
                      <a:pt x="143510" y="287020"/>
                    </a:cubicBezTo>
                    <a:lnTo>
                      <a:pt x="2012950" y="287020"/>
                    </a:lnTo>
                    <a:cubicBezTo>
                      <a:pt x="2091690" y="287020"/>
                      <a:pt x="2155190" y="222250"/>
                      <a:pt x="2155190" y="143510"/>
                    </a:cubicBezTo>
                    <a:cubicBezTo>
                      <a:pt x="2155190" y="64770"/>
                      <a:pt x="2090420" y="0"/>
                      <a:pt x="2011680" y="0"/>
                    </a:cubicBezTo>
                    <a:close/>
                  </a:path>
                </a:pathLst>
              </a:custGeom>
              <a:solidFill>
                <a:srgbClr val="7931F1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31750" y="31750"/>
                <a:ext cx="8392160" cy="590550"/>
              </a:xfrm>
              <a:custGeom>
                <a:avLst/>
                <a:gdLst/>
                <a:ahLst/>
                <a:cxnLst/>
                <a:rect r="r" b="b" t="t" l="l"/>
                <a:pathLst>
                  <a:path h="590550" w="8392160">
                    <a:moveTo>
                      <a:pt x="0" y="590550"/>
                    </a:moveTo>
                    <a:lnTo>
                      <a:pt x="8392160" y="590550"/>
                    </a:lnTo>
                    <a:lnTo>
                      <a:pt x="8392160" y="323850"/>
                    </a:lnTo>
                    <a:cubicBezTo>
                      <a:pt x="8392160" y="146050"/>
                      <a:pt x="8247380" y="0"/>
                      <a:pt x="8068310" y="0"/>
                    </a:cubicBezTo>
                    <a:lnTo>
                      <a:pt x="323850" y="0"/>
                    </a:lnTo>
                    <a:cubicBezTo>
                      <a:pt x="144780" y="0"/>
                      <a:pt x="0" y="144780"/>
                      <a:pt x="0" y="323850"/>
                    </a:cubicBezTo>
                    <a:lnTo>
                      <a:pt x="0" y="590550"/>
                    </a:lnTo>
                    <a:close/>
                    <a:moveTo>
                      <a:pt x="1182370" y="297180"/>
                    </a:moveTo>
                    <a:lnTo>
                      <a:pt x="1426210" y="297180"/>
                    </a:lnTo>
                    <a:cubicBezTo>
                      <a:pt x="1435100" y="297180"/>
                      <a:pt x="1441450" y="304800"/>
                      <a:pt x="1441450" y="312420"/>
                    </a:cubicBezTo>
                    <a:cubicBezTo>
                      <a:pt x="1441450" y="321310"/>
                      <a:pt x="1433830" y="327660"/>
                      <a:pt x="1426210" y="327660"/>
                    </a:cubicBezTo>
                    <a:lnTo>
                      <a:pt x="1182370" y="327660"/>
                    </a:lnTo>
                    <a:cubicBezTo>
                      <a:pt x="1173480" y="327660"/>
                      <a:pt x="1167130" y="320040"/>
                      <a:pt x="1167130" y="312420"/>
                    </a:cubicBezTo>
                    <a:cubicBezTo>
                      <a:pt x="1167130" y="303530"/>
                      <a:pt x="1174750" y="297180"/>
                      <a:pt x="1182370" y="297180"/>
                    </a:cubicBezTo>
                    <a:close/>
                    <a:moveTo>
                      <a:pt x="723900" y="177800"/>
                    </a:moveTo>
                    <a:cubicBezTo>
                      <a:pt x="723900" y="170180"/>
                      <a:pt x="730250" y="162560"/>
                      <a:pt x="739140" y="162560"/>
                    </a:cubicBezTo>
                    <a:lnTo>
                      <a:pt x="946150" y="162560"/>
                    </a:lnTo>
                    <a:cubicBezTo>
                      <a:pt x="953770" y="162560"/>
                      <a:pt x="961390" y="168910"/>
                      <a:pt x="961390" y="177800"/>
                    </a:cubicBezTo>
                    <a:lnTo>
                      <a:pt x="961390" y="203200"/>
                    </a:lnTo>
                    <a:lnTo>
                      <a:pt x="986790" y="203200"/>
                    </a:lnTo>
                    <a:cubicBezTo>
                      <a:pt x="994410" y="203200"/>
                      <a:pt x="1002030" y="209550"/>
                      <a:pt x="1002030" y="218440"/>
                    </a:cubicBezTo>
                    <a:lnTo>
                      <a:pt x="1002030" y="445770"/>
                    </a:lnTo>
                    <a:cubicBezTo>
                      <a:pt x="1002030" y="453390"/>
                      <a:pt x="995680" y="461010"/>
                      <a:pt x="986790" y="461010"/>
                    </a:cubicBezTo>
                    <a:lnTo>
                      <a:pt x="779780" y="461010"/>
                    </a:lnTo>
                    <a:cubicBezTo>
                      <a:pt x="772160" y="461010"/>
                      <a:pt x="764540" y="454660"/>
                      <a:pt x="764540" y="445770"/>
                    </a:cubicBezTo>
                    <a:lnTo>
                      <a:pt x="764540" y="420370"/>
                    </a:lnTo>
                    <a:lnTo>
                      <a:pt x="739140" y="420370"/>
                    </a:lnTo>
                    <a:cubicBezTo>
                      <a:pt x="730250" y="420370"/>
                      <a:pt x="723900" y="414020"/>
                      <a:pt x="723900" y="405130"/>
                    </a:cubicBezTo>
                    <a:lnTo>
                      <a:pt x="723900" y="177800"/>
                    </a:lnTo>
                    <a:close/>
                    <a:moveTo>
                      <a:pt x="289560" y="165100"/>
                    </a:moveTo>
                    <a:cubicBezTo>
                      <a:pt x="295910" y="158750"/>
                      <a:pt x="306070" y="160020"/>
                      <a:pt x="311150" y="166370"/>
                    </a:cubicBezTo>
                    <a:lnTo>
                      <a:pt x="421640" y="288290"/>
                    </a:lnTo>
                    <a:lnTo>
                      <a:pt x="532130" y="166370"/>
                    </a:lnTo>
                    <a:cubicBezTo>
                      <a:pt x="538480" y="160020"/>
                      <a:pt x="547370" y="160020"/>
                      <a:pt x="553720" y="165100"/>
                    </a:cubicBezTo>
                    <a:cubicBezTo>
                      <a:pt x="560070" y="171450"/>
                      <a:pt x="560070" y="180340"/>
                      <a:pt x="554990" y="186690"/>
                    </a:cubicBezTo>
                    <a:lnTo>
                      <a:pt x="441960" y="311150"/>
                    </a:lnTo>
                    <a:lnTo>
                      <a:pt x="554990" y="435610"/>
                    </a:lnTo>
                    <a:cubicBezTo>
                      <a:pt x="561340" y="441960"/>
                      <a:pt x="560070" y="452120"/>
                      <a:pt x="553720" y="457200"/>
                    </a:cubicBezTo>
                    <a:cubicBezTo>
                      <a:pt x="551180" y="459740"/>
                      <a:pt x="547370" y="461010"/>
                      <a:pt x="543560" y="461010"/>
                    </a:cubicBezTo>
                    <a:cubicBezTo>
                      <a:pt x="539750" y="461010"/>
                      <a:pt x="534670" y="459740"/>
                      <a:pt x="532130" y="455930"/>
                    </a:cubicBezTo>
                    <a:lnTo>
                      <a:pt x="421640" y="334010"/>
                    </a:lnTo>
                    <a:lnTo>
                      <a:pt x="311150" y="457200"/>
                    </a:lnTo>
                    <a:cubicBezTo>
                      <a:pt x="308610" y="461010"/>
                      <a:pt x="303530" y="462280"/>
                      <a:pt x="299720" y="462280"/>
                    </a:cubicBezTo>
                    <a:cubicBezTo>
                      <a:pt x="295910" y="462280"/>
                      <a:pt x="292100" y="461010"/>
                      <a:pt x="289560" y="458470"/>
                    </a:cubicBezTo>
                    <a:cubicBezTo>
                      <a:pt x="283210" y="452120"/>
                      <a:pt x="283210" y="441960"/>
                      <a:pt x="288290" y="435610"/>
                    </a:cubicBezTo>
                    <a:lnTo>
                      <a:pt x="401320" y="311150"/>
                    </a:lnTo>
                    <a:lnTo>
                      <a:pt x="288290" y="186690"/>
                    </a:lnTo>
                    <a:cubicBezTo>
                      <a:pt x="281940" y="180340"/>
                      <a:pt x="283210" y="170180"/>
                      <a:pt x="289560" y="165100"/>
                    </a:cubicBezTo>
                    <a:close/>
                  </a:path>
                </a:pathLst>
              </a:custGeom>
              <a:solidFill>
                <a:srgbClr val="F2C70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31750" y="652780"/>
                <a:ext cx="8393430" cy="5059680"/>
              </a:xfrm>
              <a:custGeom>
                <a:avLst/>
                <a:gdLst/>
                <a:ahLst/>
                <a:cxnLst/>
                <a:rect r="r" b="b" t="t" l="l"/>
                <a:pathLst>
                  <a:path h="5059680" w="8393430">
                    <a:moveTo>
                      <a:pt x="0" y="0"/>
                    </a:moveTo>
                    <a:lnTo>
                      <a:pt x="8393430" y="0"/>
                    </a:lnTo>
                    <a:lnTo>
                      <a:pt x="8393430" y="5059680"/>
                    </a:lnTo>
                    <a:lnTo>
                      <a:pt x="0" y="505968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11861" t="-42313" r="-55066" b="-13450"/>
                </a:stretch>
              </a:blip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31750" y="5744210"/>
                <a:ext cx="8393430" cy="574040"/>
              </a:xfrm>
              <a:custGeom>
                <a:avLst/>
                <a:gdLst/>
                <a:ahLst/>
                <a:cxnLst/>
                <a:rect r="r" b="b" t="t" l="l"/>
                <a:pathLst>
                  <a:path h="574040" w="8393430">
                    <a:moveTo>
                      <a:pt x="8393430" y="0"/>
                    </a:moveTo>
                    <a:lnTo>
                      <a:pt x="0" y="0"/>
                    </a:lnTo>
                    <a:cubicBezTo>
                      <a:pt x="0" y="68580"/>
                      <a:pt x="0" y="157480"/>
                      <a:pt x="0" y="250190"/>
                    </a:cubicBezTo>
                    <a:cubicBezTo>
                      <a:pt x="0" y="427990"/>
                      <a:pt x="144780" y="574040"/>
                      <a:pt x="323850" y="574040"/>
                    </a:cubicBezTo>
                    <a:lnTo>
                      <a:pt x="8068310" y="574040"/>
                    </a:lnTo>
                    <a:cubicBezTo>
                      <a:pt x="8247380" y="574040"/>
                      <a:pt x="8393430" y="429260"/>
                      <a:pt x="8393430" y="250190"/>
                    </a:cubicBezTo>
                    <a:lnTo>
                      <a:pt x="8393430" y="0"/>
                    </a:lnTo>
                    <a:close/>
                    <a:moveTo>
                      <a:pt x="435610" y="401320"/>
                    </a:moveTo>
                    <a:cubicBezTo>
                      <a:pt x="433070" y="406400"/>
                      <a:pt x="426720" y="410210"/>
                      <a:pt x="421640" y="410210"/>
                    </a:cubicBezTo>
                    <a:cubicBezTo>
                      <a:pt x="419100" y="410210"/>
                      <a:pt x="416560" y="410210"/>
                      <a:pt x="414020" y="408940"/>
                    </a:cubicBezTo>
                    <a:lnTo>
                      <a:pt x="199390" y="300990"/>
                    </a:lnTo>
                    <a:cubicBezTo>
                      <a:pt x="194310" y="298450"/>
                      <a:pt x="190500" y="293370"/>
                      <a:pt x="190500" y="287020"/>
                    </a:cubicBezTo>
                    <a:cubicBezTo>
                      <a:pt x="190500" y="280670"/>
                      <a:pt x="194310" y="275590"/>
                      <a:pt x="199390" y="273050"/>
                    </a:cubicBezTo>
                    <a:lnTo>
                      <a:pt x="414020" y="166370"/>
                    </a:lnTo>
                    <a:cubicBezTo>
                      <a:pt x="421640" y="162560"/>
                      <a:pt x="430530" y="165100"/>
                      <a:pt x="435610" y="173990"/>
                    </a:cubicBezTo>
                    <a:cubicBezTo>
                      <a:pt x="438150" y="180340"/>
                      <a:pt x="435610" y="190500"/>
                      <a:pt x="427990" y="194310"/>
                    </a:cubicBezTo>
                    <a:lnTo>
                      <a:pt x="241300" y="287020"/>
                    </a:lnTo>
                    <a:lnTo>
                      <a:pt x="427990" y="379730"/>
                    </a:lnTo>
                    <a:cubicBezTo>
                      <a:pt x="435610" y="383540"/>
                      <a:pt x="439420" y="392430"/>
                      <a:pt x="435610" y="401320"/>
                    </a:cubicBezTo>
                    <a:close/>
                    <a:moveTo>
                      <a:pt x="2663190" y="462280"/>
                    </a:moveTo>
                    <a:lnTo>
                      <a:pt x="795020" y="462280"/>
                    </a:lnTo>
                    <a:cubicBezTo>
                      <a:pt x="698500" y="462280"/>
                      <a:pt x="619760" y="383540"/>
                      <a:pt x="619760" y="287020"/>
                    </a:cubicBezTo>
                    <a:cubicBezTo>
                      <a:pt x="619760" y="190501"/>
                      <a:pt x="698500" y="111760"/>
                      <a:pt x="795020" y="111760"/>
                    </a:cubicBezTo>
                    <a:lnTo>
                      <a:pt x="2664460" y="111760"/>
                    </a:lnTo>
                    <a:cubicBezTo>
                      <a:pt x="2760980" y="111760"/>
                      <a:pt x="2838450" y="190501"/>
                      <a:pt x="2838450" y="287020"/>
                    </a:cubicBezTo>
                    <a:cubicBezTo>
                      <a:pt x="2838450" y="383540"/>
                      <a:pt x="2759710" y="462280"/>
                      <a:pt x="2663190" y="462280"/>
                    </a:cubicBezTo>
                    <a:close/>
                    <a:moveTo>
                      <a:pt x="8194040" y="300990"/>
                    </a:moveTo>
                    <a:lnTo>
                      <a:pt x="7979410" y="407670"/>
                    </a:lnTo>
                    <a:cubicBezTo>
                      <a:pt x="7976870" y="408940"/>
                      <a:pt x="7974330" y="408940"/>
                      <a:pt x="7971790" y="408940"/>
                    </a:cubicBezTo>
                    <a:cubicBezTo>
                      <a:pt x="7965440" y="408940"/>
                      <a:pt x="7960360" y="405130"/>
                      <a:pt x="7957820" y="400050"/>
                    </a:cubicBezTo>
                    <a:cubicBezTo>
                      <a:pt x="7954011" y="392430"/>
                      <a:pt x="7956551" y="382270"/>
                      <a:pt x="7965440" y="378460"/>
                    </a:cubicBezTo>
                    <a:lnTo>
                      <a:pt x="8152130" y="285750"/>
                    </a:lnTo>
                    <a:lnTo>
                      <a:pt x="7965440" y="193040"/>
                    </a:lnTo>
                    <a:cubicBezTo>
                      <a:pt x="7957820" y="189230"/>
                      <a:pt x="7954010" y="180340"/>
                      <a:pt x="7957820" y="171450"/>
                    </a:cubicBezTo>
                    <a:cubicBezTo>
                      <a:pt x="7961630" y="163830"/>
                      <a:pt x="7970520" y="160020"/>
                      <a:pt x="7979411" y="163830"/>
                    </a:cubicBezTo>
                    <a:lnTo>
                      <a:pt x="8194041" y="270510"/>
                    </a:lnTo>
                    <a:cubicBezTo>
                      <a:pt x="8199121" y="275590"/>
                      <a:pt x="8202931" y="281940"/>
                      <a:pt x="8202931" y="287020"/>
                    </a:cubicBezTo>
                    <a:cubicBezTo>
                      <a:pt x="8202930" y="293370"/>
                      <a:pt x="8199120" y="298450"/>
                      <a:pt x="8194040" y="300990"/>
                    </a:cubicBezTo>
                    <a:close/>
                  </a:path>
                </a:pathLst>
              </a:custGeom>
              <a:solidFill>
                <a:srgbClr val="F2C70F"/>
              </a:solidFill>
            </p:spPr>
          </p:sp>
        </p:grp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794949" y="4801062"/>
            <a:ext cx="5624634" cy="4223332"/>
            <a:chOff x="0" y="0"/>
            <a:chExt cx="8456930" cy="6350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7931F1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7931F1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12"/>
              <a:stretch>
                <a:fillRect l="-8229" t="-37153" r="-54611" b="-14797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</p:grpSp>
      <p:sp>
        <p:nvSpPr>
          <p:cNvPr name="Freeform 44" id="44"/>
          <p:cNvSpPr/>
          <p:nvPr/>
        </p:nvSpPr>
        <p:spPr>
          <a:xfrm flipH="false" flipV="false" rot="0">
            <a:off x="7092270" y="6912728"/>
            <a:ext cx="2199550" cy="1559681"/>
          </a:xfrm>
          <a:custGeom>
            <a:avLst/>
            <a:gdLst/>
            <a:ahLst/>
            <a:cxnLst/>
            <a:rect r="r" b="b" t="t" l="l"/>
            <a:pathLst>
              <a:path h="1559681" w="2199550">
                <a:moveTo>
                  <a:pt x="0" y="0"/>
                </a:moveTo>
                <a:lnTo>
                  <a:pt x="2199549" y="0"/>
                </a:lnTo>
                <a:lnTo>
                  <a:pt x="2199549" y="1559681"/>
                </a:lnTo>
                <a:lnTo>
                  <a:pt x="0" y="15596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5400000">
            <a:off x="-624704" y="8126530"/>
            <a:ext cx="2154282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AVERY DAVIS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0" y="6657818"/>
            <a:ext cx="1028700" cy="3629182"/>
            <a:chOff x="0" y="0"/>
            <a:chExt cx="270933" cy="95583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70933" cy="955834"/>
            </a:xfrm>
            <a:custGeom>
              <a:avLst/>
              <a:gdLst/>
              <a:ahLst/>
              <a:cxnLst/>
              <a:rect r="r" b="b" t="t" l="l"/>
              <a:pathLst>
                <a:path h="95583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55834"/>
                  </a:lnTo>
                  <a:lnTo>
                    <a:pt x="0" y="955834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270933" cy="99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9" id="49"/>
          <p:cNvSpPr txBox="true"/>
          <p:nvPr/>
        </p:nvSpPr>
        <p:spPr>
          <a:xfrm rot="0">
            <a:off x="1677678" y="1230172"/>
            <a:ext cx="5220971" cy="125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4"/>
              </a:lnSpc>
            </a:pPr>
            <a:r>
              <a:rPr lang="en-US" b="true" sz="5025" spc="407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LOAD DATASETS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52490" y="2798053"/>
            <a:ext cx="6098037" cy="176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2"/>
              </a:lnSpc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Load dataset digunakan untuk mengipor data yang akan digunakan untuk analisis. </a:t>
            </a:r>
          </a:p>
          <a:p>
            <a:pPr algn="l">
              <a:lnSpc>
                <a:spcPts val="3542"/>
              </a:lnSpc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pada percobaan ini menggunakan Load datasets dari scikit-learn.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291819" y="8157874"/>
            <a:ext cx="3457841" cy="131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2"/>
              </a:lnSpc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Hasil konversi data “fitur” dan “target” dalam bentuk DataFrame</a:t>
            </a:r>
          </a:p>
        </p:txBody>
      </p:sp>
      <p:sp>
        <p:nvSpPr>
          <p:cNvPr name="TextBox 52" id="52"/>
          <p:cNvSpPr txBox="true"/>
          <p:nvPr/>
        </p:nvSpPr>
        <p:spPr>
          <a:xfrm rot="5400000">
            <a:off x="-829288" y="8431302"/>
            <a:ext cx="2658699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PORTOFOLIO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42769">
            <a:off x="9499669" y="5574191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621990">
            <a:off x="1171260" y="5574347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2057400" y="0"/>
                </a:moveTo>
                <a:lnTo>
                  <a:pt x="0" y="0"/>
                </a:lnTo>
                <a:lnTo>
                  <a:pt x="0" y="4114800"/>
                </a:lnTo>
                <a:lnTo>
                  <a:pt x="2057400" y="4114800"/>
                </a:lnTo>
                <a:lnTo>
                  <a:pt x="20574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821036" y="-1504033"/>
            <a:ext cx="19930072" cy="13295067"/>
            <a:chOff x="0" y="0"/>
            <a:chExt cx="26573430" cy="177267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843257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843257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7693884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7693884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754558" y="0"/>
            <a:ext cx="533442" cy="3690324"/>
            <a:chOff x="0" y="0"/>
            <a:chExt cx="140495" cy="97193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0495" cy="971937"/>
            </a:xfrm>
            <a:custGeom>
              <a:avLst/>
              <a:gdLst/>
              <a:ahLst/>
              <a:cxnLst/>
              <a:rect r="r" b="b" t="t" l="l"/>
              <a:pathLst>
                <a:path h="971937" w="140495">
                  <a:moveTo>
                    <a:pt x="0" y="0"/>
                  </a:moveTo>
                  <a:lnTo>
                    <a:pt x="140495" y="0"/>
                  </a:lnTo>
                  <a:lnTo>
                    <a:pt x="140495" y="971937"/>
                  </a:lnTo>
                  <a:lnTo>
                    <a:pt x="0" y="971937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0495" cy="101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30484" y="1307979"/>
            <a:ext cx="167804" cy="1498831"/>
            <a:chOff x="0" y="0"/>
            <a:chExt cx="44195" cy="3947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195" cy="394754"/>
            </a:xfrm>
            <a:custGeom>
              <a:avLst/>
              <a:gdLst/>
              <a:ahLst/>
              <a:cxnLst/>
              <a:rect r="r" b="b" t="t" l="l"/>
              <a:pathLst>
                <a:path h="394754" w="44195">
                  <a:moveTo>
                    <a:pt x="0" y="0"/>
                  </a:moveTo>
                  <a:lnTo>
                    <a:pt x="44195" y="0"/>
                  </a:lnTo>
                  <a:lnTo>
                    <a:pt x="44195" y="394754"/>
                  </a:lnTo>
                  <a:lnTo>
                    <a:pt x="0" y="394754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4195" cy="432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127022" y="0"/>
            <a:ext cx="1627537" cy="1307979"/>
          </a:xfrm>
          <a:custGeom>
            <a:avLst/>
            <a:gdLst/>
            <a:ahLst/>
            <a:cxnLst/>
            <a:rect r="r" b="b" t="t" l="l"/>
            <a:pathLst>
              <a:path h="1307979" w="1627537">
                <a:moveTo>
                  <a:pt x="0" y="0"/>
                </a:moveTo>
                <a:lnTo>
                  <a:pt x="1627536" y="0"/>
                </a:lnTo>
                <a:lnTo>
                  <a:pt x="1627536" y="1307979"/>
                </a:lnTo>
                <a:lnTo>
                  <a:pt x="0" y="1307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5400000">
            <a:off x="16272921" y="8294721"/>
            <a:ext cx="421176" cy="2542098"/>
            <a:chOff x="0" y="0"/>
            <a:chExt cx="561568" cy="33894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709821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2844743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2129463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419642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388027" y="225142"/>
            <a:ext cx="1928927" cy="584706"/>
          </a:xfrm>
          <a:custGeom>
            <a:avLst/>
            <a:gdLst/>
            <a:ahLst/>
            <a:cxnLst/>
            <a:rect r="r" b="b" t="t" l="l"/>
            <a:pathLst>
              <a:path h="584706" w="1928927">
                <a:moveTo>
                  <a:pt x="0" y="0"/>
                </a:moveTo>
                <a:lnTo>
                  <a:pt x="1928927" y="0"/>
                </a:lnTo>
                <a:lnTo>
                  <a:pt x="1928927" y="584706"/>
                </a:lnTo>
                <a:lnTo>
                  <a:pt x="0" y="5847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5400000">
            <a:off x="-624704" y="8126530"/>
            <a:ext cx="2154282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AVERY DAVIS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0" y="6657818"/>
            <a:ext cx="1028700" cy="3629182"/>
            <a:chOff x="0" y="0"/>
            <a:chExt cx="270933" cy="9558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0933" cy="955834"/>
            </a:xfrm>
            <a:custGeom>
              <a:avLst/>
              <a:gdLst/>
              <a:ahLst/>
              <a:cxnLst/>
              <a:rect r="r" b="b" t="t" l="l"/>
              <a:pathLst>
                <a:path h="95583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55834"/>
                  </a:lnTo>
                  <a:lnTo>
                    <a:pt x="0" y="955834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70933" cy="99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2530484" y="3690324"/>
            <a:ext cx="7773907" cy="5837143"/>
            <a:chOff x="0" y="0"/>
            <a:chExt cx="845693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8D57F6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11"/>
              <a:stretch>
                <a:fillRect l="0" t="-61154" r="-101099" b="-26496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2980131" y="1406308"/>
            <a:ext cx="4297533" cy="136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7"/>
              </a:lnSpc>
            </a:pPr>
            <a:r>
              <a:rPr lang="en-US" b="true" sz="5025" spc="407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CEK DATASETS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09341" y="3692278"/>
            <a:ext cx="5756614" cy="378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3"/>
              </a:lnSpc>
            </a:pPr>
            <a:r>
              <a:rPr lang="en-US" sz="2368" spc="-8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df.info() digunakan untuk mengecek struktur dataset yang sudah di load ke pandas DataFrame.</a:t>
            </a:r>
          </a:p>
          <a:p>
            <a:pPr algn="just">
              <a:lnSpc>
                <a:spcPts val="3813"/>
              </a:lnSpc>
            </a:pPr>
            <a:r>
              <a:rPr lang="en-US" sz="2368" spc="-8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df.info() memberikan informasi terkait:</a:t>
            </a:r>
          </a:p>
          <a:p>
            <a:pPr algn="just" marL="511361" indent="-255680" lvl="1">
              <a:lnSpc>
                <a:spcPts val="3813"/>
              </a:lnSpc>
              <a:buFont typeface="Arial"/>
              <a:buChar char="•"/>
            </a:pPr>
            <a:r>
              <a:rPr lang="en-US" sz="2368" spc="-8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jumlah baris dan kolos</a:t>
            </a:r>
          </a:p>
          <a:p>
            <a:pPr algn="just" marL="511361" indent="-255680" lvl="1">
              <a:lnSpc>
                <a:spcPts val="3813"/>
              </a:lnSpc>
              <a:buFont typeface="Arial"/>
              <a:buChar char="•"/>
            </a:pPr>
            <a:r>
              <a:rPr lang="en-US" sz="2368" spc="-8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tipe data </a:t>
            </a:r>
          </a:p>
          <a:p>
            <a:pPr algn="just" marL="511361" indent="-255680" lvl="1">
              <a:lnSpc>
                <a:spcPts val="3813"/>
              </a:lnSpc>
              <a:buFont typeface="Arial"/>
              <a:buChar char="•"/>
            </a:pPr>
            <a:r>
              <a:rPr lang="en-US" sz="2368" i="true" spc="-82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missing value</a:t>
            </a:r>
          </a:p>
          <a:p>
            <a:pPr algn="just" marL="511361" indent="-255680" lvl="1">
              <a:lnSpc>
                <a:spcPts val="3813"/>
              </a:lnSpc>
              <a:buFont typeface="Arial"/>
              <a:buChar char="•"/>
            </a:pPr>
            <a:r>
              <a:rPr lang="en-US" sz="2368" spc="-8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cek ukuran datasets</a:t>
            </a:r>
          </a:p>
        </p:txBody>
      </p:sp>
      <p:sp>
        <p:nvSpPr>
          <p:cNvPr name="TextBox 39" id="39"/>
          <p:cNvSpPr txBox="true"/>
          <p:nvPr/>
        </p:nvSpPr>
        <p:spPr>
          <a:xfrm rot="5400000">
            <a:off x="-829288" y="8431302"/>
            <a:ext cx="2658699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PORTOFOLIO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1036" y="-1504033"/>
            <a:ext cx="19930072" cy="13295067"/>
            <a:chOff x="0" y="0"/>
            <a:chExt cx="26573430" cy="17726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43257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843257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93884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693884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54558" y="0"/>
            <a:ext cx="533442" cy="3690324"/>
            <a:chOff x="0" y="0"/>
            <a:chExt cx="140495" cy="9719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495" cy="971937"/>
            </a:xfrm>
            <a:custGeom>
              <a:avLst/>
              <a:gdLst/>
              <a:ahLst/>
              <a:cxnLst/>
              <a:rect r="r" b="b" t="t" l="l"/>
              <a:pathLst>
                <a:path h="971937" w="140495">
                  <a:moveTo>
                    <a:pt x="0" y="0"/>
                  </a:moveTo>
                  <a:lnTo>
                    <a:pt x="140495" y="0"/>
                  </a:lnTo>
                  <a:lnTo>
                    <a:pt x="140495" y="971937"/>
                  </a:lnTo>
                  <a:lnTo>
                    <a:pt x="0" y="971937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0495" cy="101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84114" y="1681664"/>
            <a:ext cx="192070" cy="1110578"/>
            <a:chOff x="0" y="0"/>
            <a:chExt cx="50586" cy="2924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586" cy="292498"/>
            </a:xfrm>
            <a:custGeom>
              <a:avLst/>
              <a:gdLst/>
              <a:ahLst/>
              <a:cxnLst/>
              <a:rect r="r" b="b" t="t" l="l"/>
              <a:pathLst>
                <a:path h="292498" w="50586">
                  <a:moveTo>
                    <a:pt x="0" y="0"/>
                  </a:moveTo>
                  <a:lnTo>
                    <a:pt x="50586" y="0"/>
                  </a:lnTo>
                  <a:lnTo>
                    <a:pt x="50586" y="292498"/>
                  </a:lnTo>
                  <a:lnTo>
                    <a:pt x="0" y="292498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586" cy="330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92633" y="9457487"/>
            <a:ext cx="2897722" cy="454677"/>
            <a:chOff x="0" y="0"/>
            <a:chExt cx="3863629" cy="6062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806603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6" y="0"/>
                  </a:lnTo>
                  <a:lnTo>
                    <a:pt x="606236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16039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435259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257394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5400000">
            <a:off x="5417905" y="5214721"/>
            <a:ext cx="9264423" cy="454677"/>
            <a:chOff x="0" y="0"/>
            <a:chExt cx="12352563" cy="6062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806603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6" y="0"/>
                  </a:lnTo>
                  <a:lnTo>
                    <a:pt x="606236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616039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435259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257394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4244467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5051070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6" y="0"/>
                  </a:lnTo>
                  <a:lnTo>
                    <a:pt x="606236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5860506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679726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7501861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8488934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9295537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6" y="0"/>
                  </a:lnTo>
                  <a:lnTo>
                    <a:pt x="606236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0104973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10924193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746328" y="0"/>
              <a:ext cx="606235" cy="606235"/>
            </a:xfrm>
            <a:custGeom>
              <a:avLst/>
              <a:gdLst/>
              <a:ahLst/>
              <a:cxnLst/>
              <a:rect r="r" b="b" t="t" l="l"/>
              <a:pathLst>
                <a:path h="606235" w="606235">
                  <a:moveTo>
                    <a:pt x="0" y="0"/>
                  </a:moveTo>
                  <a:lnTo>
                    <a:pt x="606235" y="0"/>
                  </a:lnTo>
                  <a:lnTo>
                    <a:pt x="606235" y="606235"/>
                  </a:lnTo>
                  <a:lnTo>
                    <a:pt x="0" y="60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388027" y="225142"/>
            <a:ext cx="1928927" cy="584706"/>
          </a:xfrm>
          <a:custGeom>
            <a:avLst/>
            <a:gdLst/>
            <a:ahLst/>
            <a:cxnLst/>
            <a:rect r="r" b="b" t="t" l="l"/>
            <a:pathLst>
              <a:path h="584706" w="1928927">
                <a:moveTo>
                  <a:pt x="0" y="0"/>
                </a:moveTo>
                <a:lnTo>
                  <a:pt x="1928927" y="0"/>
                </a:lnTo>
                <a:lnTo>
                  <a:pt x="1928927" y="584706"/>
                </a:lnTo>
                <a:lnTo>
                  <a:pt x="0" y="584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5400000">
            <a:off x="-624704" y="8126530"/>
            <a:ext cx="2154282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AVERY DAVIS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0" y="6657818"/>
            <a:ext cx="1028700" cy="3629182"/>
            <a:chOff x="0" y="0"/>
            <a:chExt cx="270933" cy="95583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70933" cy="955834"/>
            </a:xfrm>
            <a:custGeom>
              <a:avLst/>
              <a:gdLst/>
              <a:ahLst/>
              <a:cxnLst/>
              <a:rect r="r" b="b" t="t" l="l"/>
              <a:pathLst>
                <a:path h="95583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55834"/>
                  </a:lnTo>
                  <a:lnTo>
                    <a:pt x="0" y="955834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270933" cy="99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0919752" y="2440765"/>
            <a:ext cx="6339548" cy="4760135"/>
            <a:chOff x="0" y="0"/>
            <a:chExt cx="8456930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8D57F6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7"/>
              <a:stretch>
                <a:fillRect l="-7540" t="-35773" r="-49843" b="-11085"/>
              </a:stretch>
            </a:blip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10277454" y="7200900"/>
            <a:ext cx="7743825" cy="3562160"/>
          </a:xfrm>
          <a:custGeom>
            <a:avLst/>
            <a:gdLst/>
            <a:ahLst/>
            <a:cxnLst/>
            <a:rect r="r" b="b" t="t" l="l"/>
            <a:pathLst>
              <a:path h="3562160" w="7743825">
                <a:moveTo>
                  <a:pt x="0" y="0"/>
                </a:moveTo>
                <a:lnTo>
                  <a:pt x="7743825" y="0"/>
                </a:lnTo>
                <a:lnTo>
                  <a:pt x="7743825" y="3562159"/>
                </a:lnTo>
                <a:lnTo>
                  <a:pt x="0" y="35621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995658" y="1738814"/>
            <a:ext cx="8827119" cy="121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1"/>
              </a:lnSpc>
            </a:pPr>
            <a:r>
              <a:rPr lang="en-US" b="true" sz="4477" spc="362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SPLIT DATA &amp; LIST MODEL MACHINE LEARNING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092633" y="3482878"/>
            <a:ext cx="5039748" cy="44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1"/>
              </a:lnSpc>
            </a:pPr>
            <a:r>
              <a:rPr lang="en-US" sz="2766" spc="-96" b="true">
                <a:solidFill>
                  <a:srgbClr val="642FCB"/>
                </a:solidFill>
                <a:latin typeface="Garet Bold"/>
                <a:ea typeface="Garet Bold"/>
                <a:cs typeface="Garet Bold"/>
                <a:sym typeface="Garet Bold"/>
              </a:rPr>
              <a:t>Split Data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092633" y="6473522"/>
            <a:ext cx="5039748" cy="44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1"/>
              </a:lnSpc>
            </a:pPr>
            <a:r>
              <a:rPr lang="en-US" sz="2766" spc="-96" b="true">
                <a:solidFill>
                  <a:srgbClr val="642FCB"/>
                </a:solidFill>
                <a:latin typeface="Garet Bold"/>
                <a:ea typeface="Garet Bold"/>
                <a:cs typeface="Garet Bold"/>
                <a:sym typeface="Garet Bold"/>
              </a:rPr>
              <a:t>List Model Machine Learning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092633" y="3999003"/>
            <a:ext cx="5039748" cy="188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8"/>
              </a:lnSpc>
            </a:pPr>
            <a:r>
              <a:rPr lang="en-US" sz="2340" spc="-8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Split data dilakukan untuk memisahkan dataset menjadi 2 bagian. hal ini agar model dapat di </a:t>
            </a:r>
            <a:r>
              <a:rPr lang="en-US" sz="2340" i="true" spc="-81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train </a:t>
            </a:r>
            <a:r>
              <a:rPr lang="en-US" sz="2340" spc="-8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dan di uji pada data </a:t>
            </a:r>
            <a:r>
              <a:rPr lang="en-US" sz="2340" i="true" spc="-81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testing</a:t>
            </a:r>
            <a:r>
              <a:rPr lang="en-US" sz="2340" spc="-8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yang belum pernah dilihat.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137894" y="6992389"/>
            <a:ext cx="4994487" cy="186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8"/>
              </a:lnSpc>
            </a:pPr>
            <a:r>
              <a:rPr lang="en-US" sz="2340" spc="-8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List model digunakan untuk menguji beberapa algoritma sekaligus yang selanjutnya dibandingkan mana yang paling akurat.</a:t>
            </a:r>
          </a:p>
        </p:txBody>
      </p:sp>
      <p:sp>
        <p:nvSpPr>
          <p:cNvPr name="TextBox 56" id="56"/>
          <p:cNvSpPr txBox="true"/>
          <p:nvPr/>
        </p:nvSpPr>
        <p:spPr>
          <a:xfrm rot="5400000">
            <a:off x="-829288" y="8431302"/>
            <a:ext cx="2658699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PORTOFOLIO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1036" y="-1504033"/>
            <a:ext cx="19930072" cy="13295067"/>
            <a:chOff x="0" y="0"/>
            <a:chExt cx="26573430" cy="17726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43257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843257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93884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693884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54558" y="0"/>
            <a:ext cx="533442" cy="3690324"/>
            <a:chOff x="0" y="0"/>
            <a:chExt cx="140495" cy="9719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495" cy="971937"/>
            </a:xfrm>
            <a:custGeom>
              <a:avLst/>
              <a:gdLst/>
              <a:ahLst/>
              <a:cxnLst/>
              <a:rect r="r" b="b" t="t" l="l"/>
              <a:pathLst>
                <a:path h="971937" w="140495">
                  <a:moveTo>
                    <a:pt x="0" y="0"/>
                  </a:moveTo>
                  <a:lnTo>
                    <a:pt x="140495" y="0"/>
                  </a:lnTo>
                  <a:lnTo>
                    <a:pt x="140495" y="971937"/>
                  </a:lnTo>
                  <a:lnTo>
                    <a:pt x="0" y="971937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0495" cy="101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0220" y="1487110"/>
            <a:ext cx="152388" cy="881128"/>
            <a:chOff x="0" y="0"/>
            <a:chExt cx="50586" cy="2924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586" cy="292498"/>
            </a:xfrm>
            <a:custGeom>
              <a:avLst/>
              <a:gdLst/>
              <a:ahLst/>
              <a:cxnLst/>
              <a:rect r="r" b="b" t="t" l="l"/>
              <a:pathLst>
                <a:path h="292498" w="50586">
                  <a:moveTo>
                    <a:pt x="0" y="0"/>
                  </a:moveTo>
                  <a:lnTo>
                    <a:pt x="50586" y="0"/>
                  </a:lnTo>
                  <a:lnTo>
                    <a:pt x="50586" y="292498"/>
                  </a:lnTo>
                  <a:lnTo>
                    <a:pt x="0" y="292498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586" cy="330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986818" y="2823069"/>
            <a:ext cx="505432" cy="505432"/>
            <a:chOff x="0" y="0"/>
            <a:chExt cx="154051" cy="15405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051" cy="154051"/>
            </a:xfrm>
            <a:custGeom>
              <a:avLst/>
              <a:gdLst/>
              <a:ahLst/>
              <a:cxnLst/>
              <a:rect r="r" b="b" t="t" l="l"/>
              <a:pathLst>
                <a:path h="154051" w="154051">
                  <a:moveTo>
                    <a:pt x="0" y="0"/>
                  </a:moveTo>
                  <a:lnTo>
                    <a:pt x="154051" y="0"/>
                  </a:lnTo>
                  <a:lnTo>
                    <a:pt x="154051" y="154051"/>
                  </a:lnTo>
                  <a:lnTo>
                    <a:pt x="0" y="154051"/>
                  </a:ln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4051" cy="192151"/>
            </a:xfrm>
            <a:prstGeom prst="rect">
              <a:avLst/>
            </a:prstGeom>
          </p:spPr>
          <p:txBody>
            <a:bodyPr anchor="ctr" rtlCol="false" tIns="43897" lIns="43897" bIns="43897" rIns="4389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3690300" y="2634317"/>
            <a:ext cx="5571858" cy="4183705"/>
            <a:chOff x="0" y="0"/>
            <a:chExt cx="845693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8D57F6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4"/>
              <a:stretch>
                <a:fillRect l="-9427" t="-34334" r="-45062" b="-9823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5400000">
            <a:off x="15777663" y="447134"/>
            <a:ext cx="421176" cy="2542098"/>
            <a:chOff x="0" y="0"/>
            <a:chExt cx="561568" cy="338946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709821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2844743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2129463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419642"/>
              <a:ext cx="561568" cy="544721"/>
            </a:xfrm>
            <a:custGeom>
              <a:avLst/>
              <a:gdLst/>
              <a:ahLst/>
              <a:cxnLst/>
              <a:rect r="r" b="b" t="t" l="l"/>
              <a:pathLst>
                <a:path h="544721" w="561568">
                  <a:moveTo>
                    <a:pt x="0" y="0"/>
                  </a:moveTo>
                  <a:lnTo>
                    <a:pt x="561568" y="0"/>
                  </a:lnTo>
                  <a:lnTo>
                    <a:pt x="561568" y="544721"/>
                  </a:lnTo>
                  <a:lnTo>
                    <a:pt x="0" y="544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388027" y="225142"/>
            <a:ext cx="1928927" cy="584706"/>
          </a:xfrm>
          <a:custGeom>
            <a:avLst/>
            <a:gdLst/>
            <a:ahLst/>
            <a:cxnLst/>
            <a:rect r="r" b="b" t="t" l="l"/>
            <a:pathLst>
              <a:path h="584706" w="1928927">
                <a:moveTo>
                  <a:pt x="0" y="0"/>
                </a:moveTo>
                <a:lnTo>
                  <a:pt x="1928927" y="0"/>
                </a:lnTo>
                <a:lnTo>
                  <a:pt x="1928927" y="584706"/>
                </a:lnTo>
                <a:lnTo>
                  <a:pt x="0" y="584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5400000">
            <a:off x="-624704" y="8126530"/>
            <a:ext cx="2154282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AVERY DAVIS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0" y="6657818"/>
            <a:ext cx="1028700" cy="3629182"/>
            <a:chOff x="0" y="0"/>
            <a:chExt cx="270933" cy="95583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70933" cy="955834"/>
            </a:xfrm>
            <a:custGeom>
              <a:avLst/>
              <a:gdLst/>
              <a:ahLst/>
              <a:cxnLst/>
              <a:rect r="r" b="b" t="t" l="l"/>
              <a:pathLst>
                <a:path h="95583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55834"/>
                  </a:lnTo>
                  <a:lnTo>
                    <a:pt x="0" y="955834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70933" cy="99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316954" y="7253464"/>
            <a:ext cx="15236607" cy="2723950"/>
            <a:chOff x="0" y="0"/>
            <a:chExt cx="4012934" cy="7174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012933" cy="717419"/>
            </a:xfrm>
            <a:custGeom>
              <a:avLst/>
              <a:gdLst/>
              <a:ahLst/>
              <a:cxnLst/>
              <a:rect r="r" b="b" t="t" l="l"/>
              <a:pathLst>
                <a:path h="717419" w="4012933">
                  <a:moveTo>
                    <a:pt x="0" y="0"/>
                  </a:moveTo>
                  <a:lnTo>
                    <a:pt x="4012933" y="0"/>
                  </a:lnTo>
                  <a:lnTo>
                    <a:pt x="4012933" y="717419"/>
                  </a:lnTo>
                  <a:lnTo>
                    <a:pt x="0" y="717419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4012934" cy="755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0752658" y="2673798"/>
            <a:ext cx="5519277" cy="4144224"/>
            <a:chOff x="0" y="0"/>
            <a:chExt cx="8456930" cy="63500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8D57F6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8"/>
              <a:stretch>
                <a:fillRect l="-13810" t="-62069" r="-65715" b="-545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10122642" y="2823069"/>
            <a:ext cx="505432" cy="505432"/>
            <a:chOff x="0" y="0"/>
            <a:chExt cx="154051" cy="15405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54051" cy="154051"/>
            </a:xfrm>
            <a:custGeom>
              <a:avLst/>
              <a:gdLst/>
              <a:ahLst/>
              <a:cxnLst/>
              <a:rect r="r" b="b" t="t" l="l"/>
              <a:pathLst>
                <a:path h="154051" w="154051">
                  <a:moveTo>
                    <a:pt x="0" y="0"/>
                  </a:moveTo>
                  <a:lnTo>
                    <a:pt x="154051" y="0"/>
                  </a:lnTo>
                  <a:lnTo>
                    <a:pt x="154051" y="154051"/>
                  </a:lnTo>
                  <a:lnTo>
                    <a:pt x="0" y="154051"/>
                  </a:ln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154051" cy="192151"/>
            </a:xfrm>
            <a:prstGeom prst="rect">
              <a:avLst/>
            </a:prstGeom>
          </p:spPr>
          <p:txBody>
            <a:bodyPr anchor="ctr" rtlCol="false" tIns="43897" lIns="43897" bIns="43897" rIns="43897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3020850" y="2890168"/>
            <a:ext cx="437370" cy="34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7"/>
              </a:lnSpc>
            </a:pPr>
            <a:r>
              <a:rPr lang="en-US" b="true" sz="2073" spc="-7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896930" y="1416452"/>
            <a:ext cx="5341944" cy="1081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6"/>
              </a:lnSpc>
            </a:pPr>
            <a:r>
              <a:rPr lang="en-US" b="true" sz="3987" spc="-239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PREDIKSI DAN AKURASI</a:t>
            </a:r>
          </a:p>
        </p:txBody>
      </p:sp>
      <p:sp>
        <p:nvSpPr>
          <p:cNvPr name="TextBox 53" id="53"/>
          <p:cNvSpPr txBox="true"/>
          <p:nvPr/>
        </p:nvSpPr>
        <p:spPr>
          <a:xfrm rot="5400000">
            <a:off x="-829288" y="8431302"/>
            <a:ext cx="2658699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PORTOFOLIO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709596" y="7517778"/>
            <a:ext cx="14451321" cy="199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000" spc="-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1️⃣ Accuracy → Untuk mengetahui seberapa banyak prediksi yang benar dari keseluruhan data.</a:t>
            </a:r>
          </a:p>
          <a:p>
            <a:pPr algn="l">
              <a:lnSpc>
                <a:spcPts val="2640"/>
              </a:lnSpc>
            </a:pPr>
            <a:r>
              <a:rPr lang="en-US" sz="2000" spc="-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2️⃣ Precision → Untuk mengetahui seberapa banyak prediksi positif yang benar dari semua yang diprediksi positif.</a:t>
            </a:r>
          </a:p>
          <a:p>
            <a:pPr algn="l">
              <a:lnSpc>
                <a:spcPts val="2640"/>
              </a:lnSpc>
            </a:pPr>
            <a:r>
              <a:rPr lang="en-US" sz="2000" spc="-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3️⃣ Recall (Sensitivity) → Seberapa banyak data positif yang berhasil diprediksi dengan benar.</a:t>
            </a:r>
          </a:p>
          <a:p>
            <a:pPr algn="l">
              <a:lnSpc>
                <a:spcPts val="2640"/>
              </a:lnSpc>
            </a:pPr>
            <a:r>
              <a:rPr lang="en-US" sz="2000" spc="-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4️⃣ F1-Score → Rata-rata harmonik dari precision dan recall (berguna kalau dataset nggak seimbang).</a:t>
            </a:r>
          </a:p>
          <a:p>
            <a:pPr algn="l">
              <a:lnSpc>
                <a:spcPts val="2640"/>
              </a:lnSpc>
            </a:pPr>
            <a:r>
              <a:rPr lang="en-US" sz="2000" spc="-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5️⃣ Confusion Matrix → Lihat detail jumlah prediksi benar &amp; salah dalam tiap kelas.</a:t>
            </a:r>
          </a:p>
          <a:p>
            <a:pPr algn="l">
              <a:lnSpc>
                <a:spcPts val="2640"/>
              </a:lnSpc>
            </a:pPr>
            <a:r>
              <a:rPr lang="en-US" sz="2000" spc="-7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6️⃣ ROC Curve &amp; AUC Score → Menilai trade-off antara true positive rate dan false positive rate.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156673" y="2890168"/>
            <a:ext cx="437370" cy="34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7"/>
              </a:lnSpc>
            </a:pPr>
            <a:r>
              <a:rPr lang="en-US" b="true" sz="2073" spc="-72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1036" y="-1504033"/>
            <a:ext cx="19930072" cy="13295067"/>
            <a:chOff x="0" y="0"/>
            <a:chExt cx="26573430" cy="17726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43257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843257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5" y="0"/>
                  </a:lnTo>
                  <a:lnTo>
                    <a:pt x="8879545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693884" y="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7693884" y="8847210"/>
              <a:ext cx="8879546" cy="8879546"/>
            </a:xfrm>
            <a:custGeom>
              <a:avLst/>
              <a:gdLst/>
              <a:ahLst/>
              <a:cxnLst/>
              <a:rect r="r" b="b" t="t" l="l"/>
              <a:pathLst>
                <a:path h="8879546" w="8879546">
                  <a:moveTo>
                    <a:pt x="0" y="0"/>
                  </a:moveTo>
                  <a:lnTo>
                    <a:pt x="8879546" y="0"/>
                  </a:lnTo>
                  <a:lnTo>
                    <a:pt x="8879546" y="8879546"/>
                  </a:lnTo>
                  <a:lnTo>
                    <a:pt x="0" y="8879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754558" y="0"/>
            <a:ext cx="533442" cy="3690324"/>
            <a:chOff x="0" y="0"/>
            <a:chExt cx="140495" cy="9719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495" cy="971937"/>
            </a:xfrm>
            <a:custGeom>
              <a:avLst/>
              <a:gdLst/>
              <a:ahLst/>
              <a:cxnLst/>
              <a:rect r="r" b="b" t="t" l="l"/>
              <a:pathLst>
                <a:path h="971937" w="140495">
                  <a:moveTo>
                    <a:pt x="0" y="0"/>
                  </a:moveTo>
                  <a:lnTo>
                    <a:pt x="140495" y="0"/>
                  </a:lnTo>
                  <a:lnTo>
                    <a:pt x="140495" y="971937"/>
                  </a:lnTo>
                  <a:lnTo>
                    <a:pt x="0" y="971937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0495" cy="10100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85486" y="2102406"/>
            <a:ext cx="192070" cy="1751342"/>
            <a:chOff x="0" y="0"/>
            <a:chExt cx="50586" cy="4612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586" cy="461259"/>
            </a:xfrm>
            <a:custGeom>
              <a:avLst/>
              <a:gdLst/>
              <a:ahLst/>
              <a:cxnLst/>
              <a:rect r="r" b="b" t="t" l="l"/>
              <a:pathLst>
                <a:path h="461259" w="50586">
                  <a:moveTo>
                    <a:pt x="0" y="0"/>
                  </a:moveTo>
                  <a:lnTo>
                    <a:pt x="50586" y="0"/>
                  </a:lnTo>
                  <a:lnTo>
                    <a:pt x="50586" y="461259"/>
                  </a:lnTo>
                  <a:lnTo>
                    <a:pt x="0" y="461259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0586" cy="499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270398" y="4234141"/>
            <a:ext cx="6481883" cy="3268395"/>
            <a:chOff x="0" y="0"/>
            <a:chExt cx="1707163" cy="8608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07163" cy="860812"/>
            </a:xfrm>
            <a:custGeom>
              <a:avLst/>
              <a:gdLst/>
              <a:ahLst/>
              <a:cxnLst/>
              <a:rect r="r" b="b" t="t" l="l"/>
              <a:pathLst>
                <a:path h="860812" w="1707163">
                  <a:moveTo>
                    <a:pt x="0" y="0"/>
                  </a:moveTo>
                  <a:lnTo>
                    <a:pt x="1707163" y="0"/>
                  </a:lnTo>
                  <a:lnTo>
                    <a:pt x="1707163" y="860812"/>
                  </a:lnTo>
                  <a:lnTo>
                    <a:pt x="0" y="860812"/>
                  </a:ln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707163" cy="898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685486" y="4234141"/>
            <a:ext cx="584912" cy="584912"/>
            <a:chOff x="0" y="0"/>
            <a:chExt cx="154051" cy="1540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4051" cy="154051"/>
            </a:xfrm>
            <a:custGeom>
              <a:avLst/>
              <a:gdLst/>
              <a:ahLst/>
              <a:cxnLst/>
              <a:rect r="r" b="b" t="t" l="l"/>
              <a:pathLst>
                <a:path h="154051" w="154051">
                  <a:moveTo>
                    <a:pt x="0" y="0"/>
                  </a:moveTo>
                  <a:lnTo>
                    <a:pt x="154051" y="0"/>
                  </a:lnTo>
                  <a:lnTo>
                    <a:pt x="154051" y="154051"/>
                  </a:lnTo>
                  <a:lnTo>
                    <a:pt x="0" y="154051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4051" cy="192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88027" y="225142"/>
            <a:ext cx="1928927" cy="584706"/>
          </a:xfrm>
          <a:custGeom>
            <a:avLst/>
            <a:gdLst/>
            <a:ahLst/>
            <a:cxnLst/>
            <a:rect r="r" b="b" t="t" l="l"/>
            <a:pathLst>
              <a:path h="584706" w="1928927">
                <a:moveTo>
                  <a:pt x="0" y="0"/>
                </a:moveTo>
                <a:lnTo>
                  <a:pt x="1928927" y="0"/>
                </a:lnTo>
                <a:lnTo>
                  <a:pt x="1928927" y="584706"/>
                </a:lnTo>
                <a:lnTo>
                  <a:pt x="0" y="584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5400000">
            <a:off x="-624704" y="8126530"/>
            <a:ext cx="2154282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AVERY DAVIS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0" y="6657818"/>
            <a:ext cx="1028700" cy="3629182"/>
            <a:chOff x="0" y="0"/>
            <a:chExt cx="270933" cy="9558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70933" cy="955834"/>
            </a:xfrm>
            <a:custGeom>
              <a:avLst/>
              <a:gdLst/>
              <a:ahLst/>
              <a:cxnLst/>
              <a:rect r="r" b="b" t="t" l="l"/>
              <a:pathLst>
                <a:path h="95583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955834"/>
                  </a:lnTo>
                  <a:lnTo>
                    <a:pt x="0" y="955834"/>
                  </a:lnTo>
                  <a:close/>
                </a:path>
              </a:pathLst>
            </a:custGeom>
            <a:solidFill>
              <a:srgbClr val="642FC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70933" cy="993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197694" y="1673336"/>
            <a:ext cx="9202043" cy="6909478"/>
            <a:chOff x="0" y="0"/>
            <a:chExt cx="845693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8D57F6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449864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5"/>
              <a:stretch>
                <a:fillRect l="-13810" t="-30041" r="-25551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2C70F"/>
            </a:solidFill>
          </p:spPr>
        </p:sp>
      </p:grpSp>
      <p:sp>
        <p:nvSpPr>
          <p:cNvPr name="Freeform 34" id="34"/>
          <p:cNvSpPr/>
          <p:nvPr/>
        </p:nvSpPr>
        <p:spPr>
          <a:xfrm flipH="false" flipV="false" rot="0">
            <a:off x="15026740" y="-143488"/>
            <a:ext cx="2725542" cy="3028380"/>
          </a:xfrm>
          <a:custGeom>
            <a:avLst/>
            <a:gdLst/>
            <a:ahLst/>
            <a:cxnLst/>
            <a:rect r="r" b="b" t="t" l="l"/>
            <a:pathLst>
              <a:path h="3028380" w="2725542">
                <a:moveTo>
                  <a:pt x="0" y="0"/>
                </a:moveTo>
                <a:lnTo>
                  <a:pt x="2725542" y="0"/>
                </a:lnTo>
                <a:lnTo>
                  <a:pt x="2725542" y="3028380"/>
                </a:lnTo>
                <a:lnTo>
                  <a:pt x="0" y="3028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1349355" y="2233805"/>
            <a:ext cx="4965669" cy="136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7"/>
              </a:lnSpc>
            </a:pPr>
            <a:r>
              <a:rPr lang="en-US" b="true" sz="5025" spc="407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VISUALISASI DATA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724869" y="4325810"/>
            <a:ext cx="506147" cy="38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b="true" sz="2400" spc="-84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549046" y="4417655"/>
            <a:ext cx="5924588" cy="265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2"/>
              </a:lnSpc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Visualisasi data untuk  memahami pola, tren, dan hubungan dalam dataset. </a:t>
            </a:r>
          </a:p>
          <a:p>
            <a:pPr algn="just">
              <a:lnSpc>
                <a:spcPts val="3542"/>
              </a:lnSpc>
            </a:pP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pada percobaan ini, data di visualisasikan menggunakan </a:t>
            </a:r>
            <a:r>
              <a:rPr lang="en-US" sz="2200" i="true" spc="-77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Bar chart (</a:t>
            </a: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diagram batang</a:t>
            </a:r>
            <a:r>
              <a:rPr lang="en-US" sz="2200" i="true" spc="-77">
                <a:solidFill>
                  <a:srgbClr val="000000"/>
                </a:solidFill>
                <a:latin typeface="Lora Italics"/>
                <a:ea typeface="Lora Italics"/>
                <a:cs typeface="Lora Italics"/>
                <a:sym typeface="Lora Italics"/>
              </a:rPr>
              <a:t>)</a:t>
            </a:r>
            <a:r>
              <a:rPr lang="en-US" sz="2200" spc="-7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hal ini dikarenakan untuk melihat perbandingan akurasi model machine learning.</a:t>
            </a:r>
          </a:p>
        </p:txBody>
      </p:sp>
      <p:sp>
        <p:nvSpPr>
          <p:cNvPr name="TextBox 38" id="38"/>
          <p:cNvSpPr txBox="true"/>
          <p:nvPr/>
        </p:nvSpPr>
        <p:spPr>
          <a:xfrm rot="5400000">
            <a:off x="-829288" y="8431302"/>
            <a:ext cx="2658699" cy="30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4"/>
              </a:lnSpc>
            </a:pPr>
            <a:r>
              <a:rPr lang="en-US" sz="2200" spc="-7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PORTOFOLIO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DAGdgFKTVrI</dc:identifier>
  <dcterms:modified xsi:type="dcterms:W3CDTF">2011-08-01T06:04:30Z</dcterms:modified>
  <cp:revision>1</cp:revision>
  <dc:title>Purple Illustrative Marketing Strategy Presentation</dc:title>
</cp:coreProperties>
</file>